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11" r:id="rId2"/>
    <p:sldId id="312" r:id="rId3"/>
    <p:sldId id="257" r:id="rId4"/>
    <p:sldId id="258" r:id="rId5"/>
    <p:sldId id="313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14" r:id="rId32"/>
    <p:sldId id="288" r:id="rId33"/>
    <p:sldId id="289" r:id="rId34"/>
    <p:sldId id="290" r:id="rId35"/>
    <p:sldId id="291" r:id="rId36"/>
    <p:sldId id="292" r:id="rId37"/>
    <p:sldId id="293" r:id="rId38"/>
    <p:sldId id="315" r:id="rId39"/>
    <p:sldId id="316" r:id="rId4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4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  <a:lvl2pPr>
              <a:defRPr>
                <a:solidFill>
                  <a:srgbClr val="4D4D4C"/>
                </a:solidFill>
              </a:defRPr>
            </a:lvl2pPr>
            <a:lvl3pPr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0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9" r:id="rId18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sequence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t.com" TargetMode="External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1</a:t>
            </a:r>
            <a:r>
              <a:rPr lang="en-US" altLang="zh-CN" sz="1800" dirty="0"/>
              <a:t>8</a:t>
            </a:r>
            <a:r>
              <a:rPr lang="en-US" altLang="ja-JP" sz="1800" dirty="0"/>
              <a:t>.</a:t>
            </a:r>
            <a:r>
              <a:rPr lang="ja-JP" altLang="en-US" sz="1800"/>
              <a:t> 序列模型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https://courses.d2l.ai/berkeley-stat-157/units/sequence.html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1949413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1" y="107099"/>
            <a:ext cx="7065288" cy="464681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Kahnemann &amp; Krueger, 2006"/>
          <p:cNvSpPr txBox="1"/>
          <p:nvPr/>
        </p:nvSpPr>
        <p:spPr>
          <a:xfrm>
            <a:off x="5910505" y="1723319"/>
            <a:ext cx="30527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Kahnemann &amp; Krueger, 2006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0"/>
            <a:ext cx="77152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klahoma?"/>
          <p:cNvSpPr/>
          <p:nvPr/>
        </p:nvSpPr>
        <p:spPr>
          <a:xfrm>
            <a:off x="3708400" y="1638250"/>
            <a:ext cx="1485900" cy="105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" y="0"/>
                </a:moveTo>
                <a:cubicBezTo>
                  <a:pt x="351" y="0"/>
                  <a:pt x="0" y="495"/>
                  <a:pt x="0" y="1106"/>
                </a:cubicBezTo>
                <a:lnTo>
                  <a:pt x="0" y="15159"/>
                </a:lnTo>
                <a:cubicBezTo>
                  <a:pt x="0" y="15770"/>
                  <a:pt x="351" y="16265"/>
                  <a:pt x="785" y="16265"/>
                </a:cubicBezTo>
                <a:lnTo>
                  <a:pt x="8238" y="16265"/>
                </a:lnTo>
                <a:lnTo>
                  <a:pt x="9813" y="21600"/>
                </a:lnTo>
                <a:lnTo>
                  <a:pt x="11383" y="16265"/>
                </a:lnTo>
                <a:lnTo>
                  <a:pt x="20815" y="16265"/>
                </a:lnTo>
                <a:cubicBezTo>
                  <a:pt x="21249" y="16265"/>
                  <a:pt x="21600" y="15770"/>
                  <a:pt x="21600" y="15159"/>
                </a:cubicBezTo>
                <a:lnTo>
                  <a:pt x="21600" y="1106"/>
                </a:lnTo>
                <a:cubicBezTo>
                  <a:pt x="21600" y="495"/>
                  <a:pt x="21249" y="0"/>
                  <a:pt x="20815" y="0"/>
                </a:cubicBezTo>
                <a:lnTo>
                  <a:pt x="785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r>
              <a:t>Oklahoma?</a:t>
            </a:r>
          </a:p>
        </p:txBody>
      </p:sp>
      <p:sp>
        <p:nvSpPr>
          <p:cNvPr id="284" name="Not just time. Space, too"/>
          <p:cNvSpPr txBox="1">
            <a:spLocks noGrp="1"/>
          </p:cNvSpPr>
          <p:nvPr>
            <p:ph type="title"/>
          </p:nvPr>
        </p:nvSpPr>
        <p:spPr>
          <a:xfrm>
            <a:off x="2082592" y="254636"/>
            <a:ext cx="6446801" cy="54519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空间重要性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地震预测</a:t>
            </a:r>
            <a:endParaRPr dirty="0"/>
          </a:p>
        </p:txBody>
      </p:sp>
      <p:sp>
        <p:nvSpPr>
          <p:cNvPr id="285" name="fracking"/>
          <p:cNvSpPr/>
          <p:nvPr/>
        </p:nvSpPr>
        <p:spPr>
          <a:xfrm>
            <a:off x="3708400" y="1638250"/>
            <a:ext cx="1485900" cy="105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" y="0"/>
                </a:moveTo>
                <a:cubicBezTo>
                  <a:pt x="351" y="0"/>
                  <a:pt x="0" y="495"/>
                  <a:pt x="0" y="1106"/>
                </a:cubicBezTo>
                <a:lnTo>
                  <a:pt x="0" y="15159"/>
                </a:lnTo>
                <a:cubicBezTo>
                  <a:pt x="0" y="15770"/>
                  <a:pt x="351" y="16265"/>
                  <a:pt x="785" y="16265"/>
                </a:cubicBezTo>
                <a:lnTo>
                  <a:pt x="8238" y="16265"/>
                </a:lnTo>
                <a:lnTo>
                  <a:pt x="9813" y="21600"/>
                </a:lnTo>
                <a:lnTo>
                  <a:pt x="11383" y="16265"/>
                </a:lnTo>
                <a:lnTo>
                  <a:pt x="20815" y="16265"/>
                </a:lnTo>
                <a:cubicBezTo>
                  <a:pt x="21249" y="16265"/>
                  <a:pt x="21600" y="15770"/>
                  <a:pt x="21600" y="15159"/>
                </a:cubicBezTo>
                <a:lnTo>
                  <a:pt x="21600" y="1106"/>
                </a:lnTo>
                <a:cubicBezTo>
                  <a:pt x="21600" y="495"/>
                  <a:pt x="21249" y="0"/>
                  <a:pt x="20815" y="0"/>
                </a:cubicBezTo>
                <a:lnTo>
                  <a:pt x="785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矿业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  <p:bldP spid="285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FTS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FTSE 100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rcRect l="642" t="7138" r="642" b="2021"/>
          <a:stretch>
            <a:fillRect/>
          </a:stretch>
        </p:blipFill>
        <p:spPr>
          <a:xfrm>
            <a:off x="395983" y="652909"/>
            <a:ext cx="7539234" cy="404242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dot.com"/>
          <p:cNvSpPr/>
          <p:nvPr/>
        </p:nvSpPr>
        <p:spPr>
          <a:xfrm>
            <a:off x="4025900" y="380950"/>
            <a:ext cx="1485900" cy="105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" y="0"/>
                </a:moveTo>
                <a:cubicBezTo>
                  <a:pt x="351" y="0"/>
                  <a:pt x="0" y="495"/>
                  <a:pt x="0" y="1106"/>
                </a:cubicBezTo>
                <a:lnTo>
                  <a:pt x="0" y="15159"/>
                </a:lnTo>
                <a:cubicBezTo>
                  <a:pt x="0" y="15770"/>
                  <a:pt x="351" y="16265"/>
                  <a:pt x="785" y="16265"/>
                </a:cubicBezTo>
                <a:lnTo>
                  <a:pt x="8238" y="16265"/>
                </a:lnTo>
                <a:lnTo>
                  <a:pt x="9813" y="21600"/>
                </a:lnTo>
                <a:lnTo>
                  <a:pt x="11383" y="16265"/>
                </a:lnTo>
                <a:lnTo>
                  <a:pt x="20815" y="16265"/>
                </a:lnTo>
                <a:cubicBezTo>
                  <a:pt x="21249" y="16265"/>
                  <a:pt x="21600" y="15770"/>
                  <a:pt x="21600" y="15159"/>
                </a:cubicBezTo>
                <a:lnTo>
                  <a:pt x="21600" y="1106"/>
                </a:lnTo>
                <a:cubicBezTo>
                  <a:pt x="21600" y="495"/>
                  <a:pt x="21249" y="0"/>
                  <a:pt x="20815" y="0"/>
                </a:cubicBezTo>
                <a:lnTo>
                  <a:pt x="785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  <a:uFill>
                  <a:solidFill>
                    <a:srgbClr val="686CEA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686CEA"/>
                  </a:solidFill>
                </a:uFill>
                <a:hlinkClick r:id="rId3"/>
              </a:rPr>
              <a:t>dot.com</a:t>
            </a:r>
          </a:p>
        </p:txBody>
      </p:sp>
      <p:sp>
        <p:nvSpPr>
          <p:cNvPr id="290" name="subprime"/>
          <p:cNvSpPr/>
          <p:nvPr/>
        </p:nvSpPr>
        <p:spPr>
          <a:xfrm>
            <a:off x="5588000" y="2920156"/>
            <a:ext cx="1485900" cy="1023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7" y="0"/>
                </a:moveTo>
                <a:lnTo>
                  <a:pt x="11504" y="4843"/>
                </a:lnTo>
                <a:lnTo>
                  <a:pt x="785" y="4843"/>
                </a:lnTo>
                <a:cubicBezTo>
                  <a:pt x="351" y="4843"/>
                  <a:pt x="0" y="5353"/>
                  <a:pt x="0" y="5982"/>
                </a:cubicBezTo>
                <a:lnTo>
                  <a:pt x="0" y="20461"/>
                </a:lnTo>
                <a:cubicBezTo>
                  <a:pt x="0" y="21090"/>
                  <a:pt x="351" y="21600"/>
                  <a:pt x="785" y="21600"/>
                </a:cubicBezTo>
                <a:lnTo>
                  <a:pt x="20815" y="21600"/>
                </a:lnTo>
                <a:cubicBezTo>
                  <a:pt x="21249" y="21600"/>
                  <a:pt x="21600" y="21090"/>
                  <a:pt x="21600" y="20461"/>
                </a:cubicBezTo>
                <a:lnTo>
                  <a:pt x="21600" y="5982"/>
                </a:lnTo>
                <a:cubicBezTo>
                  <a:pt x="21600" y="5353"/>
                  <a:pt x="21249" y="4843"/>
                  <a:pt x="20815" y="4843"/>
                </a:cubicBezTo>
                <a:lnTo>
                  <a:pt x="14637" y="4843"/>
                </a:lnTo>
                <a:lnTo>
                  <a:pt x="13067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次级的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  <p:bldP spid="290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L;DR - Data usually isn’t II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TL;DR </a:t>
            </a:r>
            <a:r>
              <a:rPr lang="en-US" dirty="0"/>
              <a:t>–</a:t>
            </a:r>
            <a:r>
              <a:rPr dirty="0"/>
              <a:t> </a:t>
            </a:r>
            <a:br>
              <a:rPr lang="en-US" dirty="0"/>
            </a:br>
            <a:r>
              <a:rPr lang="ja-JP" altLang="en-US"/>
              <a:t>数据通常不是完全相同且相互独立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quenc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297" name="Dependent random variables…"/>
          <p:cNvSpPr txBox="1">
            <a:spLocks noGrp="1"/>
          </p:cNvSpPr>
          <p:nvPr>
            <p:ph type="body" idx="1"/>
          </p:nvPr>
        </p:nvSpPr>
        <p:spPr>
          <a:xfrm>
            <a:off x="336267" y="770966"/>
            <a:ext cx="8205304" cy="424927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相关的随机变量</a:t>
            </a:r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条件概率</a:t>
            </a:r>
            <a:r>
              <a:rPr lang="zh-CN" altLang="en-US" dirty="0"/>
              <a:t>展开</a:t>
            </a: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1040731" lvl="1" indent="-240631"/>
            <a:endParaRPr lang="en-US" altLang="ja-JP" dirty="0"/>
          </a:p>
          <a:p>
            <a:pPr marL="1040731" lvl="1" indent="-240631"/>
            <a:r>
              <a:rPr lang="ja-JP" altLang="en-US" dirty="0"/>
              <a:t>总能找到这种</a:t>
            </a:r>
            <a:r>
              <a:rPr lang="zh-CN" altLang="en-US" dirty="0"/>
              <a:t>展开式</a:t>
            </a:r>
            <a:endParaRPr lang="ja-JP" altLang="en-US" dirty="0"/>
          </a:p>
          <a:p>
            <a:pPr marL="1040731" lvl="1" indent="-240631"/>
            <a:r>
              <a:rPr lang="ja-JP" altLang="en-US" dirty="0"/>
              <a:t>也可以找到反向</a:t>
            </a:r>
            <a:r>
              <a:rPr lang="en-US" altLang="ja-JP" dirty="0"/>
              <a:t>...</a:t>
            </a:r>
          </a:p>
          <a:p>
            <a:pPr marL="1040731" lvl="1" indent="-240631"/>
            <a:endParaRPr lang="en-US" altLang="ja-JP" dirty="0"/>
          </a:p>
          <a:p>
            <a:pPr marL="1040731" lvl="1" indent="-240631"/>
            <a:endParaRPr lang="en-US" altLang="ja-JP" dirty="0"/>
          </a:p>
          <a:p>
            <a:pPr marL="1040731" lvl="1" indent="-240631"/>
            <a:r>
              <a:rPr lang="ja-JP" altLang="en-US" dirty="0"/>
              <a:t>所以为什么要这么麻烦？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Equation"/>
              <p:cNvSpPr txBox="1"/>
              <p:nvPr/>
            </p:nvSpPr>
            <p:spPr>
              <a:xfrm>
                <a:off x="3197639" y="1164333"/>
                <a:ext cx="2139122" cy="3060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)∼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639" y="1164333"/>
                <a:ext cx="2139122" cy="306000"/>
              </a:xfrm>
              <a:prstGeom prst="rect">
                <a:avLst/>
              </a:prstGeom>
              <a:blipFill>
                <a:blip r:embed="rId2"/>
                <a:stretch>
                  <a:fillRect l="-7738" r="-21429" b="-7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1094119" y="2119359"/>
                <a:ext cx="634616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9" y="2119359"/>
                <a:ext cx="6346161" cy="307777"/>
              </a:xfrm>
              <a:prstGeom prst="rect">
                <a:avLst/>
              </a:prstGeom>
              <a:blipFill>
                <a:blip r:embed="rId3"/>
                <a:stretch>
                  <a:fillRect l="-200" r="-599" b="-3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Equation"/>
              <p:cNvSpPr txBox="1"/>
              <p:nvPr/>
            </p:nvSpPr>
            <p:spPr>
              <a:xfrm>
                <a:off x="1094119" y="3621640"/>
                <a:ext cx="6960688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9" y="3621640"/>
                <a:ext cx="6960688" cy="307777"/>
              </a:xfrm>
              <a:prstGeom prst="rect">
                <a:avLst/>
              </a:prstGeom>
              <a:blipFill>
                <a:blip r:embed="rId4"/>
                <a:stretch>
                  <a:fillRect l="-182" r="-546" b="-3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Connection Line"/>
          <p:cNvCxnSpPr>
            <a:stCxn id="308" idx="0"/>
            <a:endCxn id="313" idx="0"/>
          </p:cNvCxnSpPr>
          <p:nvPr/>
        </p:nvCxnSpPr>
        <p:spPr>
          <a:xfrm>
            <a:off x="1301750" y="1710859"/>
            <a:ext cx="65405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3" name="Connection Line"/>
          <p:cNvCxnSpPr>
            <a:stCxn id="309" idx="0"/>
            <a:endCxn id="313" idx="0"/>
          </p:cNvCxnSpPr>
          <p:nvPr/>
        </p:nvCxnSpPr>
        <p:spPr>
          <a:xfrm>
            <a:off x="2609850" y="1710859"/>
            <a:ext cx="52324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04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305" name="Causality (physics) prevents the reverse direction…"/>
          <p:cNvSpPr txBox="1">
            <a:spLocks noGrp="1"/>
          </p:cNvSpPr>
          <p:nvPr>
            <p:ph type="body" sz="quarter" idx="1"/>
          </p:nvPr>
        </p:nvSpPr>
        <p:spPr>
          <a:xfrm>
            <a:off x="321762" y="3759869"/>
            <a:ext cx="8205304" cy="973805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因果关系阻止反方向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模型的“错误”方向通常要复杂得多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Equation"/>
              <p:cNvSpPr txBox="1"/>
              <p:nvPr/>
            </p:nvSpPr>
            <p:spPr>
              <a:xfrm>
                <a:off x="924999" y="884501"/>
                <a:ext cx="634616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6346161" cy="307777"/>
              </a:xfrm>
              <a:prstGeom prst="rect">
                <a:avLst/>
              </a:prstGeom>
              <a:blipFill>
                <a:blip r:embed="rId2"/>
                <a:stretch>
                  <a:fillRect l="-399" r="-599" b="-28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933964" y="2206904"/>
                <a:ext cx="6960688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64" y="2206904"/>
                <a:ext cx="6960688" cy="307777"/>
              </a:xfrm>
              <a:prstGeom prst="rect">
                <a:avLst/>
              </a:prstGeom>
              <a:blipFill>
                <a:blip r:embed="rId3"/>
                <a:stretch>
                  <a:fillRect l="-364" r="-546" b="-28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Circle"/>
          <p:cNvSpPr/>
          <p:nvPr/>
        </p:nvSpPr>
        <p:spPr>
          <a:xfrm>
            <a:off x="9842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Circle"/>
          <p:cNvSpPr/>
          <p:nvPr/>
        </p:nvSpPr>
        <p:spPr>
          <a:xfrm>
            <a:off x="22923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Circle"/>
          <p:cNvSpPr/>
          <p:nvPr/>
        </p:nvSpPr>
        <p:spPr>
          <a:xfrm>
            <a:off x="36004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Circle"/>
          <p:cNvSpPr/>
          <p:nvPr/>
        </p:nvSpPr>
        <p:spPr>
          <a:xfrm>
            <a:off x="49085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Circle"/>
          <p:cNvSpPr/>
          <p:nvPr/>
        </p:nvSpPr>
        <p:spPr>
          <a:xfrm>
            <a:off x="62166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Circle"/>
          <p:cNvSpPr/>
          <p:nvPr/>
        </p:nvSpPr>
        <p:spPr>
          <a:xfrm>
            <a:off x="75247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14" name="Connection Line"/>
          <p:cNvCxnSpPr>
            <a:stCxn id="308" idx="0"/>
            <a:endCxn id="312" idx="0"/>
          </p:cNvCxnSpPr>
          <p:nvPr/>
        </p:nvCxnSpPr>
        <p:spPr>
          <a:xfrm>
            <a:off x="1301750" y="1710859"/>
            <a:ext cx="52324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5" name="Connection Line"/>
          <p:cNvCxnSpPr>
            <a:stCxn id="310" idx="0"/>
            <a:endCxn id="313" idx="0"/>
          </p:cNvCxnSpPr>
          <p:nvPr/>
        </p:nvCxnSpPr>
        <p:spPr>
          <a:xfrm>
            <a:off x="3917950" y="1710859"/>
            <a:ext cx="3924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6" name="Connection Line"/>
          <p:cNvCxnSpPr>
            <a:stCxn id="312" idx="0"/>
            <a:endCxn id="313" idx="0"/>
          </p:cNvCxnSpPr>
          <p:nvPr/>
        </p:nvCxnSpPr>
        <p:spPr>
          <a:xfrm>
            <a:off x="65341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7" name="Circle"/>
          <p:cNvSpPr/>
          <p:nvPr/>
        </p:nvSpPr>
        <p:spPr>
          <a:xfrm>
            <a:off x="9932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Circle"/>
          <p:cNvSpPr/>
          <p:nvPr/>
        </p:nvSpPr>
        <p:spPr>
          <a:xfrm>
            <a:off x="23013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Circle"/>
          <p:cNvSpPr/>
          <p:nvPr/>
        </p:nvSpPr>
        <p:spPr>
          <a:xfrm>
            <a:off x="36094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Circle"/>
          <p:cNvSpPr/>
          <p:nvPr/>
        </p:nvSpPr>
        <p:spPr>
          <a:xfrm>
            <a:off x="49175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Circle"/>
          <p:cNvSpPr/>
          <p:nvPr/>
        </p:nvSpPr>
        <p:spPr>
          <a:xfrm>
            <a:off x="62256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75337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23" name="Connection Line"/>
          <p:cNvCxnSpPr>
            <a:stCxn id="317" idx="0"/>
            <a:endCxn id="318" idx="0"/>
          </p:cNvCxnSpPr>
          <p:nvPr/>
        </p:nvCxnSpPr>
        <p:spPr>
          <a:xfrm>
            <a:off x="13107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4" name="Connection Line"/>
          <p:cNvCxnSpPr>
            <a:stCxn id="317" idx="0"/>
            <a:endCxn id="319" idx="0"/>
          </p:cNvCxnSpPr>
          <p:nvPr/>
        </p:nvCxnSpPr>
        <p:spPr>
          <a:xfrm>
            <a:off x="13107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5" name="Connection Line"/>
          <p:cNvCxnSpPr>
            <a:stCxn id="317" idx="0"/>
            <a:endCxn id="320" idx="0"/>
          </p:cNvCxnSpPr>
          <p:nvPr/>
        </p:nvCxnSpPr>
        <p:spPr>
          <a:xfrm>
            <a:off x="1310715" y="3221976"/>
            <a:ext cx="39243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6" name="Connection Line"/>
          <p:cNvCxnSpPr>
            <a:stCxn id="317" idx="0"/>
            <a:endCxn id="321" idx="0"/>
          </p:cNvCxnSpPr>
          <p:nvPr/>
        </p:nvCxnSpPr>
        <p:spPr>
          <a:xfrm>
            <a:off x="1310715" y="3221976"/>
            <a:ext cx="52324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7" name="Connection Line"/>
          <p:cNvCxnSpPr>
            <a:stCxn id="317" idx="0"/>
            <a:endCxn id="322" idx="0"/>
          </p:cNvCxnSpPr>
          <p:nvPr/>
        </p:nvCxnSpPr>
        <p:spPr>
          <a:xfrm>
            <a:off x="1310715" y="3221976"/>
            <a:ext cx="65405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8" name="Connection Line"/>
          <p:cNvCxnSpPr>
            <a:stCxn id="318" idx="0"/>
            <a:endCxn id="319" idx="0"/>
          </p:cNvCxnSpPr>
          <p:nvPr/>
        </p:nvCxnSpPr>
        <p:spPr>
          <a:xfrm>
            <a:off x="26188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9" name="Connection Line"/>
          <p:cNvCxnSpPr>
            <a:stCxn id="318" idx="0"/>
            <a:endCxn id="320" idx="0"/>
          </p:cNvCxnSpPr>
          <p:nvPr/>
        </p:nvCxnSpPr>
        <p:spPr>
          <a:xfrm>
            <a:off x="26188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0" name="Connection Line"/>
          <p:cNvCxnSpPr>
            <a:stCxn id="318" idx="0"/>
            <a:endCxn id="321" idx="0"/>
          </p:cNvCxnSpPr>
          <p:nvPr/>
        </p:nvCxnSpPr>
        <p:spPr>
          <a:xfrm>
            <a:off x="2618815" y="3221976"/>
            <a:ext cx="39243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1" name="Connection Line"/>
          <p:cNvCxnSpPr>
            <a:stCxn id="318" idx="0"/>
            <a:endCxn id="322" idx="0"/>
          </p:cNvCxnSpPr>
          <p:nvPr/>
        </p:nvCxnSpPr>
        <p:spPr>
          <a:xfrm>
            <a:off x="2618815" y="3221976"/>
            <a:ext cx="52324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2" name="Connection Line"/>
          <p:cNvCxnSpPr>
            <a:stCxn id="319" idx="0"/>
            <a:endCxn id="320" idx="0"/>
          </p:cNvCxnSpPr>
          <p:nvPr/>
        </p:nvCxnSpPr>
        <p:spPr>
          <a:xfrm>
            <a:off x="39269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3" name="Connection Line"/>
          <p:cNvCxnSpPr>
            <a:stCxn id="319" idx="0"/>
            <a:endCxn id="321" idx="0"/>
          </p:cNvCxnSpPr>
          <p:nvPr/>
        </p:nvCxnSpPr>
        <p:spPr>
          <a:xfrm>
            <a:off x="39269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4" name="Connection Line"/>
          <p:cNvCxnSpPr>
            <a:stCxn id="319" idx="0"/>
            <a:endCxn id="322" idx="0"/>
          </p:cNvCxnSpPr>
          <p:nvPr/>
        </p:nvCxnSpPr>
        <p:spPr>
          <a:xfrm>
            <a:off x="3926915" y="3221976"/>
            <a:ext cx="39243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5" name="Connection Line"/>
          <p:cNvCxnSpPr>
            <a:stCxn id="320" idx="0"/>
            <a:endCxn id="321" idx="0"/>
          </p:cNvCxnSpPr>
          <p:nvPr/>
        </p:nvCxnSpPr>
        <p:spPr>
          <a:xfrm>
            <a:off x="52350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6" name="Connection Line"/>
          <p:cNvCxnSpPr>
            <a:stCxn id="320" idx="0"/>
            <a:endCxn id="322" idx="0"/>
          </p:cNvCxnSpPr>
          <p:nvPr/>
        </p:nvCxnSpPr>
        <p:spPr>
          <a:xfrm>
            <a:off x="52350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7" name="Connection Line"/>
          <p:cNvCxnSpPr>
            <a:stCxn id="321" idx="0"/>
            <a:endCxn id="322" idx="0"/>
          </p:cNvCxnSpPr>
          <p:nvPr/>
        </p:nvCxnSpPr>
        <p:spPr>
          <a:xfrm>
            <a:off x="65431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8" name="Connection Line"/>
          <p:cNvCxnSpPr>
            <a:stCxn id="308" idx="0"/>
            <a:endCxn id="309" idx="0"/>
          </p:cNvCxnSpPr>
          <p:nvPr/>
        </p:nvCxnSpPr>
        <p:spPr>
          <a:xfrm>
            <a:off x="13017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9" name="Connection Line"/>
          <p:cNvCxnSpPr>
            <a:stCxn id="309" idx="0"/>
            <a:endCxn id="310" idx="0"/>
          </p:cNvCxnSpPr>
          <p:nvPr/>
        </p:nvCxnSpPr>
        <p:spPr>
          <a:xfrm>
            <a:off x="26098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0" name="Connection Line"/>
          <p:cNvCxnSpPr>
            <a:stCxn id="311" idx="0"/>
            <a:endCxn id="312" idx="0"/>
          </p:cNvCxnSpPr>
          <p:nvPr/>
        </p:nvCxnSpPr>
        <p:spPr>
          <a:xfrm>
            <a:off x="52260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1" name="Connection Line"/>
          <p:cNvCxnSpPr>
            <a:stCxn id="310" idx="0"/>
            <a:endCxn id="311" idx="0"/>
          </p:cNvCxnSpPr>
          <p:nvPr/>
        </p:nvCxnSpPr>
        <p:spPr>
          <a:xfrm>
            <a:off x="39179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2" name="Connection Line"/>
          <p:cNvCxnSpPr>
            <a:stCxn id="311" idx="0"/>
            <a:endCxn id="313" idx="0"/>
          </p:cNvCxnSpPr>
          <p:nvPr/>
        </p:nvCxnSpPr>
        <p:spPr>
          <a:xfrm>
            <a:off x="52260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3" name="Connection Line"/>
          <p:cNvCxnSpPr>
            <a:stCxn id="310" idx="0"/>
            <a:endCxn id="312" idx="0"/>
          </p:cNvCxnSpPr>
          <p:nvPr/>
        </p:nvCxnSpPr>
        <p:spPr>
          <a:xfrm>
            <a:off x="39179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4" name="Connection Line"/>
          <p:cNvCxnSpPr>
            <a:stCxn id="309" idx="0"/>
            <a:endCxn id="311" idx="0"/>
          </p:cNvCxnSpPr>
          <p:nvPr/>
        </p:nvCxnSpPr>
        <p:spPr>
          <a:xfrm>
            <a:off x="26098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5" name="Connection Line"/>
          <p:cNvCxnSpPr>
            <a:stCxn id="308" idx="0"/>
            <a:endCxn id="310" idx="0"/>
          </p:cNvCxnSpPr>
          <p:nvPr/>
        </p:nvCxnSpPr>
        <p:spPr>
          <a:xfrm>
            <a:off x="13017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6" name="Connection Line"/>
          <p:cNvCxnSpPr>
            <a:stCxn id="309" idx="0"/>
            <a:endCxn id="312" idx="0"/>
          </p:cNvCxnSpPr>
          <p:nvPr/>
        </p:nvCxnSpPr>
        <p:spPr>
          <a:xfrm>
            <a:off x="2609850" y="1710859"/>
            <a:ext cx="3924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7" name="Connection Line"/>
          <p:cNvCxnSpPr>
            <a:stCxn id="308" idx="0"/>
            <a:endCxn id="311" idx="0"/>
          </p:cNvCxnSpPr>
          <p:nvPr/>
        </p:nvCxnSpPr>
        <p:spPr>
          <a:xfrm>
            <a:off x="1301750" y="1710859"/>
            <a:ext cx="3924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350" name="Autoregressive model"/>
          <p:cNvSpPr txBox="1">
            <a:spLocks noGrp="1"/>
          </p:cNvSpPr>
          <p:nvPr>
            <p:ph type="body" idx="1"/>
          </p:nvPr>
        </p:nvSpPr>
        <p:spPr>
          <a:xfrm>
            <a:off x="340592" y="2503196"/>
            <a:ext cx="8205304" cy="2452770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自回归模型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924999" y="884501"/>
                <a:ext cx="7294003" cy="314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7294003" cy="314731"/>
              </a:xfrm>
              <a:prstGeom prst="rect">
                <a:avLst/>
              </a:prstGeom>
              <a:blipFill>
                <a:blip r:embed="rId2"/>
                <a:stretch>
                  <a:fillRect l="-1391" r="-12870" b="-7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3" name="Group"/>
          <p:cNvGrpSpPr/>
          <p:nvPr/>
        </p:nvGrpSpPr>
        <p:grpSpPr>
          <a:xfrm>
            <a:off x="984250" y="1644371"/>
            <a:ext cx="7175500" cy="635001"/>
            <a:chOff x="0" y="221315"/>
            <a:chExt cx="7175500" cy="635000"/>
          </a:xfrm>
        </p:grpSpPr>
        <p:sp>
          <p:nvSpPr>
            <p:cNvPr id="352" name="Circle"/>
            <p:cNvSpPr/>
            <p:nvPr/>
          </p:nvSpPr>
          <p:spPr>
            <a:xfrm>
              <a:off x="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13081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6162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9243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52324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65405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358" name="Connection Line"/>
            <p:cNvCxnSpPr>
              <a:stCxn id="352" idx="0"/>
              <a:endCxn id="353" idx="0"/>
            </p:cNvCxnSpPr>
            <p:nvPr/>
          </p:nvCxnSpPr>
          <p:spPr>
            <a:xfrm>
              <a:off x="3175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9" name="Connection Line"/>
            <p:cNvCxnSpPr>
              <a:stCxn id="352" idx="0"/>
              <a:endCxn id="354" idx="0"/>
            </p:cNvCxnSpPr>
            <p:nvPr/>
          </p:nvCxnSpPr>
          <p:spPr>
            <a:xfrm>
              <a:off x="3175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0" name="Connection Line"/>
            <p:cNvCxnSpPr>
              <a:stCxn id="352" idx="0"/>
              <a:endCxn id="355" idx="0"/>
            </p:cNvCxnSpPr>
            <p:nvPr/>
          </p:nvCxnSpPr>
          <p:spPr>
            <a:xfrm>
              <a:off x="3175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1" name="Connection Line"/>
            <p:cNvCxnSpPr>
              <a:stCxn id="352" idx="0"/>
              <a:endCxn id="356" idx="0"/>
            </p:cNvCxnSpPr>
            <p:nvPr/>
          </p:nvCxnSpPr>
          <p:spPr>
            <a:xfrm>
              <a:off x="3175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2" name="Connection Line"/>
            <p:cNvCxnSpPr>
              <a:stCxn id="352" idx="0"/>
              <a:endCxn id="357" idx="0"/>
            </p:cNvCxnSpPr>
            <p:nvPr/>
          </p:nvCxnSpPr>
          <p:spPr>
            <a:xfrm>
              <a:off x="317500" y="538815"/>
              <a:ext cx="65405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3" name="Connection Line"/>
            <p:cNvCxnSpPr>
              <a:stCxn id="353" idx="0"/>
              <a:endCxn id="354" idx="0"/>
            </p:cNvCxnSpPr>
            <p:nvPr/>
          </p:nvCxnSpPr>
          <p:spPr>
            <a:xfrm>
              <a:off x="16256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4" name="Connection Line"/>
            <p:cNvCxnSpPr>
              <a:stCxn id="353" idx="0"/>
              <a:endCxn id="355" idx="0"/>
            </p:cNvCxnSpPr>
            <p:nvPr/>
          </p:nvCxnSpPr>
          <p:spPr>
            <a:xfrm>
              <a:off x="16256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5" name="Connection Line"/>
            <p:cNvCxnSpPr>
              <a:stCxn id="353" idx="0"/>
              <a:endCxn id="356" idx="0"/>
            </p:cNvCxnSpPr>
            <p:nvPr/>
          </p:nvCxnSpPr>
          <p:spPr>
            <a:xfrm>
              <a:off x="16256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6" name="Connection Line"/>
            <p:cNvCxnSpPr>
              <a:stCxn id="353" idx="0"/>
              <a:endCxn id="357" idx="0"/>
            </p:cNvCxnSpPr>
            <p:nvPr/>
          </p:nvCxnSpPr>
          <p:spPr>
            <a:xfrm>
              <a:off x="16256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7" name="Connection Line"/>
            <p:cNvCxnSpPr>
              <a:stCxn id="354" idx="0"/>
              <a:endCxn id="355" idx="0"/>
            </p:cNvCxnSpPr>
            <p:nvPr/>
          </p:nvCxnSpPr>
          <p:spPr>
            <a:xfrm>
              <a:off x="29337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8" name="Connection Line"/>
            <p:cNvCxnSpPr>
              <a:stCxn id="354" idx="0"/>
              <a:endCxn id="356" idx="0"/>
            </p:cNvCxnSpPr>
            <p:nvPr/>
          </p:nvCxnSpPr>
          <p:spPr>
            <a:xfrm>
              <a:off x="29337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9" name="Connection Line"/>
            <p:cNvCxnSpPr>
              <a:stCxn id="354" idx="0"/>
              <a:endCxn id="357" idx="0"/>
            </p:cNvCxnSpPr>
            <p:nvPr/>
          </p:nvCxnSpPr>
          <p:spPr>
            <a:xfrm>
              <a:off x="29337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0" name="Connection Line"/>
            <p:cNvCxnSpPr>
              <a:stCxn id="355" idx="0"/>
              <a:endCxn id="356" idx="0"/>
            </p:cNvCxnSpPr>
            <p:nvPr/>
          </p:nvCxnSpPr>
          <p:spPr>
            <a:xfrm>
              <a:off x="42418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1" name="Connection Line"/>
            <p:cNvCxnSpPr>
              <a:stCxn id="355" idx="0"/>
              <a:endCxn id="357" idx="0"/>
            </p:cNvCxnSpPr>
            <p:nvPr/>
          </p:nvCxnSpPr>
          <p:spPr>
            <a:xfrm>
              <a:off x="42418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2" name="Connection Line"/>
            <p:cNvCxnSpPr>
              <a:stCxn id="356" idx="0"/>
              <a:endCxn id="357" idx="0"/>
            </p:cNvCxnSpPr>
            <p:nvPr/>
          </p:nvCxnSpPr>
          <p:spPr>
            <a:xfrm>
              <a:off x="55499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Equation"/>
              <p:cNvSpPr txBox="1"/>
              <p:nvPr/>
            </p:nvSpPr>
            <p:spPr>
              <a:xfrm>
                <a:off x="924999" y="3080853"/>
                <a:ext cx="4702937" cy="3140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3080853"/>
                <a:ext cx="4702937" cy="314028"/>
              </a:xfrm>
              <a:prstGeom prst="rect">
                <a:avLst/>
              </a:prstGeom>
              <a:blipFill>
                <a:blip r:embed="rId3"/>
                <a:stretch>
                  <a:fillRect l="-2156" r="-16712" b="-7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Some function of previously seen data"/>
          <p:cNvSpPr/>
          <p:nvPr/>
        </p:nvSpPr>
        <p:spPr>
          <a:xfrm>
            <a:off x="3600450" y="3523925"/>
            <a:ext cx="4007223" cy="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17" y="6761"/>
                </a:lnTo>
                <a:lnTo>
                  <a:pt x="1217" y="20691"/>
                </a:lnTo>
                <a:cubicBezTo>
                  <a:pt x="1217" y="21193"/>
                  <a:pt x="1364" y="21600"/>
                  <a:pt x="1544" y="21600"/>
                </a:cubicBezTo>
                <a:lnTo>
                  <a:pt x="21273" y="21600"/>
                </a:lnTo>
                <a:cubicBezTo>
                  <a:pt x="21454" y="21600"/>
                  <a:pt x="21600" y="21193"/>
                  <a:pt x="21600" y="20691"/>
                </a:cubicBezTo>
                <a:lnTo>
                  <a:pt x="21600" y="4069"/>
                </a:lnTo>
                <a:cubicBezTo>
                  <a:pt x="21600" y="3567"/>
                  <a:pt x="21454" y="3160"/>
                  <a:pt x="21273" y="3160"/>
                </a:cubicBezTo>
                <a:lnTo>
                  <a:pt x="2610" y="3160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关于以前看到的数据的函数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n A - 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计划</a:t>
            </a:r>
            <a:r>
              <a:rPr dirty="0"/>
              <a:t> A - </a:t>
            </a:r>
            <a:r>
              <a:rPr lang="ja-JP" altLang="en-US"/>
              <a:t>马尔可夫</a:t>
            </a:r>
            <a:r>
              <a:rPr lang="zh-CN" altLang="en-US" dirty="0"/>
              <a:t>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/>
              <a:t>假设</a:t>
            </a:r>
            <a:endParaRPr dirty="0"/>
          </a:p>
        </p:txBody>
      </p:sp>
      <p:sp>
        <p:nvSpPr>
          <p:cNvPr id="378" name="Assume that only a few steps in the past matter…"/>
          <p:cNvSpPr txBox="1">
            <a:spLocks noGrp="1"/>
          </p:cNvSpPr>
          <p:nvPr>
            <p:ph type="body" idx="1"/>
          </p:nvPr>
        </p:nvSpPr>
        <p:spPr>
          <a:xfrm>
            <a:off x="340592" y="2503196"/>
            <a:ext cx="8205304" cy="2452770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假设过去只有固定几个步骤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自回归模型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641878" y="880632"/>
                <a:ext cx="7565069" cy="314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8" y="880632"/>
                <a:ext cx="7565069" cy="314731"/>
              </a:xfrm>
              <a:prstGeom prst="rect">
                <a:avLst/>
              </a:prstGeom>
              <a:blipFill>
                <a:blip r:embed="rId2"/>
                <a:stretch>
                  <a:fillRect l="-1510" r="-13255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Circle"/>
          <p:cNvSpPr/>
          <p:nvPr/>
        </p:nvSpPr>
        <p:spPr>
          <a:xfrm>
            <a:off x="9842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Circle"/>
          <p:cNvSpPr/>
          <p:nvPr/>
        </p:nvSpPr>
        <p:spPr>
          <a:xfrm>
            <a:off x="22923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Circle"/>
          <p:cNvSpPr/>
          <p:nvPr/>
        </p:nvSpPr>
        <p:spPr>
          <a:xfrm>
            <a:off x="36004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Circle"/>
          <p:cNvSpPr/>
          <p:nvPr/>
        </p:nvSpPr>
        <p:spPr>
          <a:xfrm>
            <a:off x="49085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Circle"/>
          <p:cNvSpPr/>
          <p:nvPr/>
        </p:nvSpPr>
        <p:spPr>
          <a:xfrm>
            <a:off x="62166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247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86" name="Connection Line"/>
          <p:cNvCxnSpPr>
            <a:stCxn id="380" idx="0"/>
            <a:endCxn id="381" idx="0"/>
          </p:cNvCxnSpPr>
          <p:nvPr/>
        </p:nvCxnSpPr>
        <p:spPr>
          <a:xfrm>
            <a:off x="13017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7" name="Connection Line"/>
          <p:cNvCxnSpPr>
            <a:stCxn id="380" idx="0"/>
            <a:endCxn id="382" idx="0"/>
          </p:cNvCxnSpPr>
          <p:nvPr/>
        </p:nvCxnSpPr>
        <p:spPr>
          <a:xfrm>
            <a:off x="13017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8" name="Connection Line"/>
          <p:cNvCxnSpPr>
            <a:stCxn id="381" idx="0"/>
            <a:endCxn id="382" idx="0"/>
          </p:cNvCxnSpPr>
          <p:nvPr/>
        </p:nvCxnSpPr>
        <p:spPr>
          <a:xfrm>
            <a:off x="26098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9" name="Connection Line"/>
          <p:cNvCxnSpPr>
            <a:stCxn id="381" idx="0"/>
            <a:endCxn id="383" idx="0"/>
          </p:cNvCxnSpPr>
          <p:nvPr/>
        </p:nvCxnSpPr>
        <p:spPr>
          <a:xfrm>
            <a:off x="26098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0" name="Connection Line"/>
          <p:cNvCxnSpPr>
            <a:stCxn id="382" idx="0"/>
            <a:endCxn id="383" idx="0"/>
          </p:cNvCxnSpPr>
          <p:nvPr/>
        </p:nvCxnSpPr>
        <p:spPr>
          <a:xfrm>
            <a:off x="39179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1" name="Connection Line"/>
          <p:cNvCxnSpPr>
            <a:stCxn id="382" idx="0"/>
            <a:endCxn id="384" idx="0"/>
          </p:cNvCxnSpPr>
          <p:nvPr/>
        </p:nvCxnSpPr>
        <p:spPr>
          <a:xfrm>
            <a:off x="39179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2" name="Connection Line"/>
          <p:cNvCxnSpPr>
            <a:stCxn id="383" idx="0"/>
            <a:endCxn id="384" idx="0"/>
          </p:cNvCxnSpPr>
          <p:nvPr/>
        </p:nvCxnSpPr>
        <p:spPr>
          <a:xfrm>
            <a:off x="52260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3" name="Connection Line"/>
          <p:cNvCxnSpPr>
            <a:stCxn id="383" idx="0"/>
            <a:endCxn id="385" idx="0"/>
          </p:cNvCxnSpPr>
          <p:nvPr/>
        </p:nvCxnSpPr>
        <p:spPr>
          <a:xfrm>
            <a:off x="52260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4" name="Connection Line"/>
          <p:cNvCxnSpPr>
            <a:stCxn id="384" idx="0"/>
            <a:endCxn id="385" idx="0"/>
          </p:cNvCxnSpPr>
          <p:nvPr/>
        </p:nvCxnSpPr>
        <p:spPr>
          <a:xfrm>
            <a:off x="65341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Equation"/>
              <p:cNvSpPr txBox="1"/>
              <p:nvPr/>
            </p:nvSpPr>
            <p:spPr>
              <a:xfrm>
                <a:off x="696456" y="3580654"/>
                <a:ext cx="4907605" cy="3140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6" y="3580654"/>
                <a:ext cx="4907605" cy="314028"/>
              </a:xfrm>
              <a:prstGeom prst="rect">
                <a:avLst/>
              </a:prstGeom>
              <a:blipFill>
                <a:blip r:embed="rId3"/>
                <a:stretch>
                  <a:fillRect l="-2067" r="-17571" b="-6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ome function of previously seen data">
            <a:extLst>
              <a:ext uri="{FF2B5EF4-FFF2-40B4-BE49-F238E27FC236}">
                <a16:creationId xmlns:a16="http://schemas.microsoft.com/office/drawing/2014/main" id="{52B3992F-26EF-E142-B15B-137055AE8A32}"/>
              </a:ext>
            </a:extLst>
          </p:cNvPr>
          <p:cNvSpPr/>
          <p:nvPr/>
        </p:nvSpPr>
        <p:spPr>
          <a:xfrm>
            <a:off x="3600450" y="4110419"/>
            <a:ext cx="4007223" cy="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17" y="6761"/>
                </a:lnTo>
                <a:lnTo>
                  <a:pt x="1217" y="20691"/>
                </a:lnTo>
                <a:cubicBezTo>
                  <a:pt x="1217" y="21193"/>
                  <a:pt x="1364" y="21600"/>
                  <a:pt x="1544" y="21600"/>
                </a:cubicBezTo>
                <a:lnTo>
                  <a:pt x="21273" y="21600"/>
                </a:lnTo>
                <a:cubicBezTo>
                  <a:pt x="21454" y="21600"/>
                  <a:pt x="21600" y="21193"/>
                  <a:pt x="21600" y="20691"/>
                </a:cubicBezTo>
                <a:lnTo>
                  <a:pt x="21600" y="4069"/>
                </a:lnTo>
                <a:cubicBezTo>
                  <a:pt x="21600" y="3567"/>
                  <a:pt x="21454" y="3160"/>
                  <a:pt x="21273" y="3160"/>
                </a:cubicBezTo>
                <a:lnTo>
                  <a:pt x="2610" y="3160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关于以前看到的数据的函数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n A - 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计划 </a:t>
            </a:r>
            <a:r>
              <a:rPr lang="en-US" dirty="0"/>
              <a:t>A - </a:t>
            </a:r>
            <a:r>
              <a:rPr lang="ja-JP" altLang="en-US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/>
              <a:t>假设</a:t>
            </a:r>
            <a:endParaRPr dirty="0"/>
          </a:p>
        </p:txBody>
      </p:sp>
      <p:sp>
        <p:nvSpPr>
          <p:cNvPr id="399" name="In practice solve regression problem"/>
          <p:cNvSpPr txBox="1">
            <a:spLocks noGrp="1"/>
          </p:cNvSpPr>
          <p:nvPr>
            <p:ph type="body" idx="1"/>
          </p:nvPr>
        </p:nvSpPr>
        <p:spPr>
          <a:xfrm>
            <a:off x="340592" y="2503196"/>
            <a:ext cx="8205304" cy="2452770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在实践中解决回归问题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Equation"/>
              <p:cNvSpPr txBox="1"/>
              <p:nvPr/>
            </p:nvSpPr>
            <p:spPr>
              <a:xfrm>
                <a:off x="924999" y="884501"/>
                <a:ext cx="793159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7931595" cy="369332"/>
              </a:xfrm>
              <a:prstGeom prst="rect">
                <a:avLst/>
              </a:prstGeom>
              <a:blipFill>
                <a:blip r:embed="rId2"/>
                <a:stretch>
                  <a:fillRect l="-160" r="-800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Circle"/>
          <p:cNvSpPr/>
          <p:nvPr/>
        </p:nvSpPr>
        <p:spPr>
          <a:xfrm>
            <a:off x="9842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Circle"/>
          <p:cNvSpPr/>
          <p:nvPr/>
        </p:nvSpPr>
        <p:spPr>
          <a:xfrm>
            <a:off x="22923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3" name="Circle"/>
          <p:cNvSpPr/>
          <p:nvPr/>
        </p:nvSpPr>
        <p:spPr>
          <a:xfrm>
            <a:off x="36004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Circle"/>
          <p:cNvSpPr/>
          <p:nvPr/>
        </p:nvSpPr>
        <p:spPr>
          <a:xfrm>
            <a:off x="49085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Circle"/>
          <p:cNvSpPr/>
          <p:nvPr/>
        </p:nvSpPr>
        <p:spPr>
          <a:xfrm>
            <a:off x="62166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Circle"/>
          <p:cNvSpPr/>
          <p:nvPr/>
        </p:nvSpPr>
        <p:spPr>
          <a:xfrm>
            <a:off x="75247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407" name="Connection Line"/>
          <p:cNvCxnSpPr>
            <a:stCxn id="401" idx="0"/>
            <a:endCxn id="402" idx="0"/>
          </p:cNvCxnSpPr>
          <p:nvPr/>
        </p:nvCxnSpPr>
        <p:spPr>
          <a:xfrm>
            <a:off x="13017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8" name="Connection Line"/>
          <p:cNvCxnSpPr>
            <a:stCxn id="401" idx="0"/>
            <a:endCxn id="403" idx="0"/>
          </p:cNvCxnSpPr>
          <p:nvPr/>
        </p:nvCxnSpPr>
        <p:spPr>
          <a:xfrm>
            <a:off x="13017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9" name="Connection Line"/>
          <p:cNvCxnSpPr>
            <a:stCxn id="402" idx="0"/>
            <a:endCxn id="403" idx="0"/>
          </p:cNvCxnSpPr>
          <p:nvPr/>
        </p:nvCxnSpPr>
        <p:spPr>
          <a:xfrm>
            <a:off x="26098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0" name="Connection Line"/>
          <p:cNvCxnSpPr>
            <a:stCxn id="402" idx="0"/>
            <a:endCxn id="404" idx="0"/>
          </p:cNvCxnSpPr>
          <p:nvPr/>
        </p:nvCxnSpPr>
        <p:spPr>
          <a:xfrm>
            <a:off x="26098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1" name="Connection Line"/>
          <p:cNvCxnSpPr>
            <a:stCxn id="403" idx="0"/>
            <a:endCxn id="404" idx="0"/>
          </p:cNvCxnSpPr>
          <p:nvPr/>
        </p:nvCxnSpPr>
        <p:spPr>
          <a:xfrm>
            <a:off x="39179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2" name="Connection Line"/>
          <p:cNvCxnSpPr>
            <a:stCxn id="403" idx="0"/>
            <a:endCxn id="405" idx="0"/>
          </p:cNvCxnSpPr>
          <p:nvPr/>
        </p:nvCxnSpPr>
        <p:spPr>
          <a:xfrm>
            <a:off x="39179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3" name="Connection Line"/>
          <p:cNvCxnSpPr>
            <a:stCxn id="404" idx="0"/>
            <a:endCxn id="405" idx="0"/>
          </p:cNvCxnSpPr>
          <p:nvPr/>
        </p:nvCxnSpPr>
        <p:spPr>
          <a:xfrm>
            <a:off x="52260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4" name="Connection Line"/>
          <p:cNvCxnSpPr>
            <a:stCxn id="404" idx="0"/>
            <a:endCxn id="406" idx="0"/>
          </p:cNvCxnSpPr>
          <p:nvPr/>
        </p:nvCxnSpPr>
        <p:spPr>
          <a:xfrm>
            <a:off x="52260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5" name="Connection Line"/>
          <p:cNvCxnSpPr>
            <a:stCxn id="405" idx="0"/>
            <a:endCxn id="406" idx="0"/>
          </p:cNvCxnSpPr>
          <p:nvPr/>
        </p:nvCxnSpPr>
        <p:spPr>
          <a:xfrm>
            <a:off x="65341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Equation"/>
              <p:cNvSpPr txBox="1"/>
              <p:nvPr/>
            </p:nvSpPr>
            <p:spPr>
              <a:xfrm>
                <a:off x="937699" y="3072566"/>
                <a:ext cx="2356417" cy="3131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99" y="3072566"/>
                <a:ext cx="2356417" cy="313123"/>
              </a:xfrm>
              <a:prstGeom prst="rect">
                <a:avLst/>
              </a:prstGeom>
              <a:blipFill>
                <a:blip r:embed="rId3"/>
                <a:stretch>
                  <a:fillRect l="-3226" r="-26882" b="-11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7" name="e.g. train an MLP on previously seen data"/>
          <p:cNvSpPr/>
          <p:nvPr/>
        </p:nvSpPr>
        <p:spPr>
          <a:xfrm>
            <a:off x="1680509" y="3804390"/>
            <a:ext cx="5171141" cy="554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17" y="7228"/>
                </a:lnTo>
                <a:lnTo>
                  <a:pt x="1217" y="20629"/>
                </a:lnTo>
                <a:cubicBezTo>
                  <a:pt x="1217" y="21165"/>
                  <a:pt x="1364" y="21600"/>
                  <a:pt x="1544" y="21600"/>
                </a:cubicBezTo>
                <a:lnTo>
                  <a:pt x="21273" y="21600"/>
                </a:lnTo>
                <a:cubicBezTo>
                  <a:pt x="21454" y="21600"/>
                  <a:pt x="21600" y="21165"/>
                  <a:pt x="21600" y="20629"/>
                </a:cubicBezTo>
                <a:lnTo>
                  <a:pt x="21600" y="4350"/>
                </a:lnTo>
                <a:cubicBezTo>
                  <a:pt x="21600" y="3814"/>
                  <a:pt x="21454" y="3378"/>
                  <a:pt x="21273" y="3378"/>
                </a:cubicBezTo>
                <a:lnTo>
                  <a:pt x="2610" y="3378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例如 在先前看到的数据上训练</a:t>
            </a:r>
            <a:r>
              <a:rPr lang="en-US" dirty="0"/>
              <a:t>MLP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序列模型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隐马尔可夫模型（</a:t>
            </a:r>
            <a:r>
              <a:rPr lang="en-US" altLang="zh-CN" dirty="0"/>
              <a:t>HMM</a:t>
            </a:r>
            <a:r>
              <a:rPr lang="zh-CN" altLang="en-US" dirty="0"/>
              <a:t>）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语言模型</a:t>
            </a:r>
            <a:endParaRPr lang="en-US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文本预处理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0851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计划</a:t>
            </a:r>
            <a:r>
              <a:rPr dirty="0"/>
              <a:t> B </a:t>
            </a:r>
            <a:r>
              <a:rPr lang="en-US" dirty="0"/>
              <a:t>– </a:t>
            </a:r>
            <a:r>
              <a:rPr lang="zh-CN" altLang="en-US" dirty="0"/>
              <a:t>隐马尔可夫模型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Equation"/>
              <p:cNvSpPr txBox="1"/>
              <p:nvPr/>
            </p:nvSpPr>
            <p:spPr>
              <a:xfrm>
                <a:off x="924999" y="884501"/>
                <a:ext cx="761657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2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7616572" cy="369332"/>
              </a:xfrm>
              <a:prstGeom prst="rect">
                <a:avLst/>
              </a:prstGeom>
              <a:blipFill>
                <a:blip r:embed="rId2"/>
                <a:stretch>
                  <a:fillRect l="-333" r="-666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2" name="Group"/>
          <p:cNvGrpSpPr/>
          <p:nvPr/>
        </p:nvGrpSpPr>
        <p:grpSpPr>
          <a:xfrm>
            <a:off x="984250" y="1644371"/>
            <a:ext cx="7175500" cy="635001"/>
            <a:chOff x="0" y="221315"/>
            <a:chExt cx="7175500" cy="635000"/>
          </a:xfrm>
        </p:grpSpPr>
        <p:sp>
          <p:nvSpPr>
            <p:cNvPr id="421" name="Circle"/>
            <p:cNvSpPr/>
            <p:nvPr/>
          </p:nvSpPr>
          <p:spPr>
            <a:xfrm>
              <a:off x="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Circle"/>
            <p:cNvSpPr/>
            <p:nvPr/>
          </p:nvSpPr>
          <p:spPr>
            <a:xfrm>
              <a:off x="13081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Circle"/>
            <p:cNvSpPr/>
            <p:nvPr/>
          </p:nvSpPr>
          <p:spPr>
            <a:xfrm>
              <a:off x="26162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Circle"/>
            <p:cNvSpPr/>
            <p:nvPr/>
          </p:nvSpPr>
          <p:spPr>
            <a:xfrm>
              <a:off x="39243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Circle"/>
            <p:cNvSpPr/>
            <p:nvPr/>
          </p:nvSpPr>
          <p:spPr>
            <a:xfrm>
              <a:off x="52324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Circle"/>
            <p:cNvSpPr/>
            <p:nvPr/>
          </p:nvSpPr>
          <p:spPr>
            <a:xfrm>
              <a:off x="65405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427" name="Connection Line"/>
            <p:cNvCxnSpPr>
              <a:stCxn id="421" idx="0"/>
              <a:endCxn id="422" idx="0"/>
            </p:cNvCxnSpPr>
            <p:nvPr/>
          </p:nvCxnSpPr>
          <p:spPr>
            <a:xfrm>
              <a:off x="3175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28" name="Connection Line"/>
            <p:cNvCxnSpPr>
              <a:stCxn id="421" idx="0"/>
              <a:endCxn id="423" idx="0"/>
            </p:cNvCxnSpPr>
            <p:nvPr/>
          </p:nvCxnSpPr>
          <p:spPr>
            <a:xfrm>
              <a:off x="3175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29" name="Connection Line"/>
            <p:cNvCxnSpPr>
              <a:stCxn id="421" idx="0"/>
              <a:endCxn id="424" idx="0"/>
            </p:cNvCxnSpPr>
            <p:nvPr/>
          </p:nvCxnSpPr>
          <p:spPr>
            <a:xfrm>
              <a:off x="3175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0" name="Connection Line"/>
            <p:cNvCxnSpPr>
              <a:stCxn id="421" idx="0"/>
              <a:endCxn id="425" idx="0"/>
            </p:cNvCxnSpPr>
            <p:nvPr/>
          </p:nvCxnSpPr>
          <p:spPr>
            <a:xfrm>
              <a:off x="3175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1" name="Connection Line"/>
            <p:cNvCxnSpPr>
              <a:stCxn id="421" idx="0"/>
              <a:endCxn id="426" idx="0"/>
            </p:cNvCxnSpPr>
            <p:nvPr/>
          </p:nvCxnSpPr>
          <p:spPr>
            <a:xfrm>
              <a:off x="317500" y="538815"/>
              <a:ext cx="65405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2" name="Connection Line"/>
            <p:cNvCxnSpPr>
              <a:stCxn id="422" idx="0"/>
              <a:endCxn id="423" idx="0"/>
            </p:cNvCxnSpPr>
            <p:nvPr/>
          </p:nvCxnSpPr>
          <p:spPr>
            <a:xfrm>
              <a:off x="16256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3" name="Connection Line"/>
            <p:cNvCxnSpPr>
              <a:stCxn id="422" idx="0"/>
              <a:endCxn id="424" idx="0"/>
            </p:cNvCxnSpPr>
            <p:nvPr/>
          </p:nvCxnSpPr>
          <p:spPr>
            <a:xfrm>
              <a:off x="16256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4" name="Connection Line"/>
            <p:cNvCxnSpPr>
              <a:stCxn id="422" idx="0"/>
              <a:endCxn id="425" idx="0"/>
            </p:cNvCxnSpPr>
            <p:nvPr/>
          </p:nvCxnSpPr>
          <p:spPr>
            <a:xfrm>
              <a:off x="16256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5" name="Connection Line"/>
            <p:cNvCxnSpPr>
              <a:stCxn id="422" idx="0"/>
              <a:endCxn id="426" idx="0"/>
            </p:cNvCxnSpPr>
            <p:nvPr/>
          </p:nvCxnSpPr>
          <p:spPr>
            <a:xfrm>
              <a:off x="16256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6" name="Connection Line"/>
            <p:cNvCxnSpPr>
              <a:stCxn id="423" idx="0"/>
              <a:endCxn id="424" idx="0"/>
            </p:cNvCxnSpPr>
            <p:nvPr/>
          </p:nvCxnSpPr>
          <p:spPr>
            <a:xfrm>
              <a:off x="29337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7" name="Connection Line"/>
            <p:cNvCxnSpPr>
              <a:stCxn id="423" idx="0"/>
              <a:endCxn id="425" idx="0"/>
            </p:cNvCxnSpPr>
            <p:nvPr/>
          </p:nvCxnSpPr>
          <p:spPr>
            <a:xfrm>
              <a:off x="29337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8" name="Connection Line"/>
            <p:cNvCxnSpPr>
              <a:stCxn id="423" idx="0"/>
              <a:endCxn id="426" idx="0"/>
            </p:cNvCxnSpPr>
            <p:nvPr/>
          </p:nvCxnSpPr>
          <p:spPr>
            <a:xfrm>
              <a:off x="29337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9" name="Connection Line"/>
            <p:cNvCxnSpPr>
              <a:stCxn id="424" idx="0"/>
              <a:endCxn id="425" idx="0"/>
            </p:cNvCxnSpPr>
            <p:nvPr/>
          </p:nvCxnSpPr>
          <p:spPr>
            <a:xfrm>
              <a:off x="42418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40" name="Connection Line"/>
            <p:cNvCxnSpPr>
              <a:stCxn id="424" idx="0"/>
              <a:endCxn id="426" idx="0"/>
            </p:cNvCxnSpPr>
            <p:nvPr/>
          </p:nvCxnSpPr>
          <p:spPr>
            <a:xfrm>
              <a:off x="42418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41" name="Connection Line"/>
            <p:cNvCxnSpPr>
              <a:stCxn id="425" idx="0"/>
              <a:endCxn id="426" idx="0"/>
            </p:cNvCxnSpPr>
            <p:nvPr/>
          </p:nvCxnSpPr>
          <p:spPr>
            <a:xfrm>
              <a:off x="55499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43" name="x"/>
          <p:cNvSpPr/>
          <p:nvPr/>
        </p:nvSpPr>
        <p:spPr>
          <a:xfrm>
            <a:off x="9842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44" name="Circle"/>
          <p:cNvSpPr/>
          <p:nvPr/>
        </p:nvSpPr>
        <p:spPr>
          <a:xfrm>
            <a:off x="22923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5" name="Circle"/>
          <p:cNvSpPr/>
          <p:nvPr/>
        </p:nvSpPr>
        <p:spPr>
          <a:xfrm>
            <a:off x="36004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Circle"/>
          <p:cNvSpPr/>
          <p:nvPr/>
        </p:nvSpPr>
        <p:spPr>
          <a:xfrm>
            <a:off x="49085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Circle"/>
          <p:cNvSpPr/>
          <p:nvPr/>
        </p:nvSpPr>
        <p:spPr>
          <a:xfrm>
            <a:off x="62166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Circle"/>
          <p:cNvSpPr/>
          <p:nvPr/>
        </p:nvSpPr>
        <p:spPr>
          <a:xfrm>
            <a:off x="75247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9" name="h"/>
          <p:cNvSpPr/>
          <p:nvPr/>
        </p:nvSpPr>
        <p:spPr>
          <a:xfrm>
            <a:off x="9842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50" name="Circle"/>
          <p:cNvSpPr/>
          <p:nvPr/>
        </p:nvSpPr>
        <p:spPr>
          <a:xfrm>
            <a:off x="22923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1" name="Circle"/>
          <p:cNvSpPr/>
          <p:nvPr/>
        </p:nvSpPr>
        <p:spPr>
          <a:xfrm>
            <a:off x="36004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2" name="Circle"/>
          <p:cNvSpPr/>
          <p:nvPr/>
        </p:nvSpPr>
        <p:spPr>
          <a:xfrm>
            <a:off x="49085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Circle"/>
          <p:cNvSpPr/>
          <p:nvPr/>
        </p:nvSpPr>
        <p:spPr>
          <a:xfrm>
            <a:off x="62166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Circle"/>
          <p:cNvSpPr/>
          <p:nvPr/>
        </p:nvSpPr>
        <p:spPr>
          <a:xfrm>
            <a:off x="75247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5" name="Line"/>
          <p:cNvSpPr/>
          <p:nvPr/>
        </p:nvSpPr>
        <p:spPr>
          <a:xfrm flipV="1">
            <a:off x="1301750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1619494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16383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1527754" y="3398259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9" name="Line"/>
          <p:cNvSpPr/>
          <p:nvPr/>
        </p:nvSpPr>
        <p:spPr>
          <a:xfrm flipV="1">
            <a:off x="2626583" y="3591426"/>
            <a:ext cx="1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Line"/>
          <p:cNvSpPr/>
          <p:nvPr/>
        </p:nvSpPr>
        <p:spPr>
          <a:xfrm>
            <a:off x="2944327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1" name="Line"/>
          <p:cNvSpPr/>
          <p:nvPr/>
        </p:nvSpPr>
        <p:spPr>
          <a:xfrm>
            <a:off x="29464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V="1">
            <a:off x="2852587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V="1">
            <a:off x="3917950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4269161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>
            <a:off x="42545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V="1">
            <a:off x="4177421" y="3398412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V="1">
            <a:off x="5226050" y="3593391"/>
            <a:ext cx="0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5593994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9" name="Line"/>
          <p:cNvSpPr/>
          <p:nvPr/>
        </p:nvSpPr>
        <p:spPr>
          <a:xfrm>
            <a:off x="55626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0" name="Line"/>
          <p:cNvSpPr/>
          <p:nvPr/>
        </p:nvSpPr>
        <p:spPr>
          <a:xfrm flipV="1">
            <a:off x="5502254" y="3398718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 flipV="1">
            <a:off x="6534150" y="3593238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Line"/>
          <p:cNvSpPr/>
          <p:nvPr/>
        </p:nvSpPr>
        <p:spPr>
          <a:xfrm>
            <a:off x="6912854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>
            <a:off x="68707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Line"/>
          <p:cNvSpPr/>
          <p:nvPr/>
        </p:nvSpPr>
        <p:spPr>
          <a:xfrm flipV="1">
            <a:off x="6821114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5" name="Line"/>
          <p:cNvSpPr/>
          <p:nvPr/>
        </p:nvSpPr>
        <p:spPr>
          <a:xfrm flipV="1">
            <a:off x="7842250" y="3593544"/>
            <a:ext cx="1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Equation"/>
              <p:cNvSpPr txBox="1"/>
              <p:nvPr/>
            </p:nvSpPr>
            <p:spPr>
              <a:xfrm>
                <a:off x="924999" y="2503196"/>
                <a:ext cx="439306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 </m:t>
                      </m:r>
                      <m:r>
                        <a:rPr lang="ar-AE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2503196"/>
                <a:ext cx="4393062" cy="369332"/>
              </a:xfrm>
              <a:prstGeom prst="rect">
                <a:avLst/>
              </a:prstGeom>
              <a:blipFill>
                <a:blip r:embed="rId3"/>
                <a:stretch>
                  <a:fillRect l="-865" t="-3333" r="-1441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计划</a:t>
            </a:r>
            <a:r>
              <a:rPr dirty="0"/>
              <a:t> B </a:t>
            </a:r>
            <a:r>
              <a:rPr lang="en-US" dirty="0"/>
              <a:t>– </a:t>
            </a:r>
            <a:r>
              <a:rPr lang="zh-CN" altLang="en-US" dirty="0"/>
              <a:t>隐马尔可夫模型 </a:t>
            </a:r>
            <a:endParaRPr dirty="0"/>
          </a:p>
        </p:txBody>
      </p:sp>
      <p:sp>
        <p:nvSpPr>
          <p:cNvPr id="479" name="Latent state summarizes all the relevant information about the past. So we ge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隐含状态总结了有关过去的所有相关信息</a:t>
            </a:r>
            <a:r>
              <a:rPr lang="zh-CN" altLang="en-US" dirty="0"/>
              <a:t>：</a:t>
            </a:r>
            <a:endParaRPr dirty="0"/>
          </a:p>
        </p:txBody>
      </p:sp>
      <p:sp>
        <p:nvSpPr>
          <p:cNvPr id="480" name="x"/>
          <p:cNvSpPr/>
          <p:nvPr/>
        </p:nvSpPr>
        <p:spPr>
          <a:xfrm>
            <a:off x="6166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81" name="Circle"/>
          <p:cNvSpPr/>
          <p:nvPr/>
        </p:nvSpPr>
        <p:spPr>
          <a:xfrm>
            <a:off x="19247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Circle"/>
          <p:cNvSpPr/>
          <p:nvPr/>
        </p:nvSpPr>
        <p:spPr>
          <a:xfrm>
            <a:off x="32328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Circle"/>
          <p:cNvSpPr/>
          <p:nvPr/>
        </p:nvSpPr>
        <p:spPr>
          <a:xfrm>
            <a:off x="45409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4" name="Circle"/>
          <p:cNvSpPr/>
          <p:nvPr/>
        </p:nvSpPr>
        <p:spPr>
          <a:xfrm>
            <a:off x="58490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Circle"/>
          <p:cNvSpPr/>
          <p:nvPr/>
        </p:nvSpPr>
        <p:spPr>
          <a:xfrm>
            <a:off x="71571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h"/>
          <p:cNvSpPr/>
          <p:nvPr/>
        </p:nvSpPr>
        <p:spPr>
          <a:xfrm>
            <a:off x="6166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87" name="Circle"/>
          <p:cNvSpPr/>
          <p:nvPr/>
        </p:nvSpPr>
        <p:spPr>
          <a:xfrm>
            <a:off x="19247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Circle"/>
          <p:cNvSpPr/>
          <p:nvPr/>
        </p:nvSpPr>
        <p:spPr>
          <a:xfrm>
            <a:off x="32328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Circle"/>
          <p:cNvSpPr/>
          <p:nvPr/>
        </p:nvSpPr>
        <p:spPr>
          <a:xfrm>
            <a:off x="45409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0" name="Circle"/>
          <p:cNvSpPr/>
          <p:nvPr/>
        </p:nvSpPr>
        <p:spPr>
          <a:xfrm>
            <a:off x="58490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71571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Line"/>
          <p:cNvSpPr/>
          <p:nvPr/>
        </p:nvSpPr>
        <p:spPr>
          <a:xfrm flipV="1">
            <a:off x="9341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Line"/>
          <p:cNvSpPr/>
          <p:nvPr/>
        </p:nvSpPr>
        <p:spPr>
          <a:xfrm>
            <a:off x="12519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12707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V="1">
            <a:off x="1160200" y="3398259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259029" y="3591426"/>
            <a:ext cx="1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7" name="Line"/>
          <p:cNvSpPr/>
          <p:nvPr/>
        </p:nvSpPr>
        <p:spPr>
          <a:xfrm>
            <a:off x="2576773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8" name="Line"/>
          <p:cNvSpPr/>
          <p:nvPr/>
        </p:nvSpPr>
        <p:spPr>
          <a:xfrm>
            <a:off x="25788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9" name="Line"/>
          <p:cNvSpPr/>
          <p:nvPr/>
        </p:nvSpPr>
        <p:spPr>
          <a:xfrm flipV="1">
            <a:off x="2485033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Line"/>
          <p:cNvSpPr/>
          <p:nvPr/>
        </p:nvSpPr>
        <p:spPr>
          <a:xfrm flipV="1">
            <a:off x="35503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>
            <a:off x="3901607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38869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V="1">
            <a:off x="3809867" y="3398412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V="1">
            <a:off x="4858496" y="3593391"/>
            <a:ext cx="0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>
            <a:off x="52264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>
            <a:off x="51950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V="1">
            <a:off x="5134700" y="3398718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6166596" y="3593238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654530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Line"/>
          <p:cNvSpPr/>
          <p:nvPr/>
        </p:nvSpPr>
        <p:spPr>
          <a:xfrm>
            <a:off x="65031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Line"/>
          <p:cNvSpPr/>
          <p:nvPr/>
        </p:nvSpPr>
        <p:spPr>
          <a:xfrm flipV="1">
            <a:off x="6453560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 flipV="1">
            <a:off x="7474696" y="3593544"/>
            <a:ext cx="1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Equation"/>
              <p:cNvSpPr txBox="1"/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ar-AE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blipFill>
                <a:blip r:embed="rId2"/>
                <a:stretch>
                  <a:fillRect l="-532" t="-3030" r="-1862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Equation"/>
              <p:cNvSpPr txBox="1"/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blipFill>
                <a:blip r:embed="rId3"/>
                <a:stretch>
                  <a:fillRect l="-2848" r="-24051" b="-7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atent Variable Models (classical treatmen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隐变量模型（经典）</a:t>
            </a:r>
            <a:endParaRPr dirty="0"/>
          </a:p>
        </p:txBody>
      </p:sp>
      <p:sp>
        <p:nvSpPr>
          <p:cNvPr id="517" name="Temporal sequence of observations Purchases, likes, app use, e-mails, ad clicks, queries, ratings…"/>
          <p:cNvSpPr txBox="1">
            <a:spLocks noGrp="1"/>
          </p:cNvSpPr>
          <p:nvPr>
            <p:ph type="body" idx="1"/>
          </p:nvPr>
        </p:nvSpPr>
        <p:spPr>
          <a:xfrm>
            <a:off x="340592" y="803143"/>
            <a:ext cx="7413879" cy="25244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时间序列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购买，喜欢，应用程序使用，电子邮件，广告点击，查询，评级</a:t>
            </a:r>
          </a:p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隐含状态解释行为</a:t>
            </a:r>
            <a:r>
              <a:rPr lang="zh-CN" altLang="en-US" dirty="0"/>
              <a:t>：</a:t>
            </a:r>
            <a:endParaRPr lang="ja-JP" altLang="en-US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集群（搜索中的导航，信息查询）</a:t>
            </a:r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主题（用户偏好不同）</a:t>
            </a:r>
            <a:endParaRPr lang="en-US" altLang="ja-JP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卡尔曼滤波器</a:t>
            </a:r>
            <a:r>
              <a:rPr lang="zh-CN" altLang="en-US" dirty="0"/>
              <a:t>（</a:t>
            </a:r>
            <a:r>
              <a:rPr lang="en-US" dirty="0"/>
              <a:t>Kalman Filter</a:t>
            </a:r>
            <a:r>
              <a:rPr lang="zh-CN" altLang="en-US" dirty="0"/>
              <a:t>）</a:t>
            </a:r>
            <a:r>
              <a:rPr lang="ja-JP" altLang="en-US"/>
              <a:t>（轨迹和位置建模）</a:t>
            </a:r>
            <a:endParaRPr dirty="0"/>
          </a:p>
        </p:txBody>
      </p:sp>
      <p:grpSp>
        <p:nvGrpSpPr>
          <p:cNvPr id="562" name="Group"/>
          <p:cNvGrpSpPr/>
          <p:nvPr/>
        </p:nvGrpSpPr>
        <p:grpSpPr>
          <a:xfrm>
            <a:off x="676885" y="3543933"/>
            <a:ext cx="6811713" cy="1111957"/>
            <a:chOff x="0" y="0"/>
            <a:chExt cx="6811712" cy="1111956"/>
          </a:xfrm>
        </p:grpSpPr>
        <p:sp>
          <p:nvSpPr>
            <p:cNvPr id="518" name="Circle"/>
            <p:cNvSpPr/>
            <p:nvPr/>
          </p:nvSpPr>
          <p:spPr>
            <a:xfrm>
              <a:off x="1433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Circle"/>
            <p:cNvSpPr/>
            <p:nvPr/>
          </p:nvSpPr>
          <p:spPr>
            <a:xfrm>
              <a:off x="2195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Circle"/>
            <p:cNvSpPr/>
            <p:nvPr/>
          </p:nvSpPr>
          <p:spPr>
            <a:xfrm>
              <a:off x="2963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Circle"/>
            <p:cNvSpPr/>
            <p:nvPr/>
          </p:nvSpPr>
          <p:spPr>
            <a:xfrm>
              <a:off x="3725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841558" y="917957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2603558" y="910842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3365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4127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6" name="Circle"/>
            <p:cNvSpPr/>
            <p:nvPr/>
          </p:nvSpPr>
          <p:spPr>
            <a:xfrm>
              <a:off x="1433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Circle"/>
            <p:cNvSpPr/>
            <p:nvPr/>
          </p:nvSpPr>
          <p:spPr>
            <a:xfrm>
              <a:off x="2195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2957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Circle"/>
            <p:cNvSpPr/>
            <p:nvPr/>
          </p:nvSpPr>
          <p:spPr>
            <a:xfrm>
              <a:off x="3719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835208" y="193228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2597208" y="1861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3359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4121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623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2385798" y="382477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3147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3909799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8" name="Line"/>
            <p:cNvSpPr/>
            <p:nvPr/>
          </p:nvSpPr>
          <p:spPr>
            <a:xfrm flipV="1">
              <a:off x="179791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9" name="Line"/>
            <p:cNvSpPr/>
            <p:nvPr/>
          </p:nvSpPr>
          <p:spPr>
            <a:xfrm flipV="1">
              <a:off x="2608433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Line"/>
            <p:cNvSpPr/>
            <p:nvPr/>
          </p:nvSpPr>
          <p:spPr>
            <a:xfrm flipV="1">
              <a:off x="332826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1" name="Line"/>
            <p:cNvSpPr/>
            <p:nvPr/>
          </p:nvSpPr>
          <p:spPr>
            <a:xfrm flipV="1">
              <a:off x="4136538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4493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5255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602434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4902258" y="921514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5664258" y="914400"/>
              <a:ext cx="339182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6426258" y="9215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4493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5255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6017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4895908" y="196785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5657908" y="189671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6419908" y="196785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4684499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5446499" y="386034"/>
              <a:ext cx="1" cy="339182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6208498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Line"/>
            <p:cNvSpPr/>
            <p:nvPr/>
          </p:nvSpPr>
          <p:spPr>
            <a:xfrm flipV="1">
              <a:off x="485861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8" name="Line"/>
            <p:cNvSpPr/>
            <p:nvPr/>
          </p:nvSpPr>
          <p:spPr>
            <a:xfrm flipV="1">
              <a:off x="5669133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9" name="Line"/>
            <p:cNvSpPr/>
            <p:nvPr/>
          </p:nvSpPr>
          <p:spPr>
            <a:xfrm flipV="1">
              <a:off x="638896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0" name="Action"/>
            <p:cNvSpPr txBox="1"/>
            <p:nvPr/>
          </p:nvSpPr>
          <p:spPr>
            <a:xfrm>
              <a:off x="0" y="74262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行动</a:t>
              </a:r>
              <a:endParaRPr dirty="0"/>
            </a:p>
          </p:txBody>
        </p:sp>
        <p:sp>
          <p:nvSpPr>
            <p:cNvPr id="561" name="Explanation"/>
            <p:cNvSpPr txBox="1"/>
            <p:nvPr/>
          </p:nvSpPr>
          <p:spPr>
            <a:xfrm>
              <a:off x="0" y="17897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解释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mporal Clustering aka Hidden Markov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时间聚类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隐马尔可夫模型</a:t>
            </a:r>
            <a:endParaRPr dirty="0"/>
          </a:p>
        </p:txBody>
      </p:sp>
      <p:sp>
        <p:nvSpPr>
          <p:cNvPr id="565" name="Clusters with sequential dependence"/>
          <p:cNvSpPr txBox="1">
            <a:spLocks noGrp="1"/>
          </p:cNvSpPr>
          <p:nvPr>
            <p:ph type="body" idx="1"/>
          </p:nvPr>
        </p:nvSpPr>
        <p:spPr>
          <a:xfrm>
            <a:off x="340592" y="865896"/>
            <a:ext cx="7281720" cy="3553928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具有顺序依赖性的集群</a:t>
            </a:r>
            <a:endParaRPr dirty="0"/>
          </a:p>
        </p:txBody>
      </p:sp>
      <p:pic>
        <p:nvPicPr>
          <p:cNvPr id="566" name="Image" descr="Image"/>
          <p:cNvPicPr>
            <a:picLocks noChangeAspect="1"/>
          </p:cNvPicPr>
          <p:nvPr/>
        </p:nvPicPr>
        <p:blipFill>
          <a:blip r:embed="rId2"/>
          <a:srcRect b="32163"/>
          <a:stretch>
            <a:fillRect/>
          </a:stretch>
        </p:blipFill>
        <p:spPr>
          <a:xfrm>
            <a:off x="852527" y="2098767"/>
            <a:ext cx="6072793" cy="302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922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1331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7" y="1352598"/>
            <a:ext cx="4384242" cy="915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mporal PCA aka Kalman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时间</a:t>
            </a:r>
            <a:r>
              <a:rPr lang="en-US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卡尔曼滤波器</a:t>
            </a:r>
            <a:endParaRPr dirty="0"/>
          </a:p>
        </p:txBody>
      </p:sp>
      <p:sp>
        <p:nvSpPr>
          <p:cNvPr id="570" name="Latent factor vari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潜在因子变量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简单的顺序因子结构</a:t>
            </a:r>
            <a:endParaRPr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2" y="2150872"/>
            <a:ext cx="8364311" cy="2372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86" y="1014232"/>
            <a:ext cx="2926809" cy="787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序列模型</a:t>
            </a:r>
            <a:endParaRPr dirty="0"/>
          </a:p>
        </p:txBody>
      </p:sp>
      <p:grpSp>
        <p:nvGrpSpPr>
          <p:cNvPr id="621" name="Group"/>
          <p:cNvGrpSpPr/>
          <p:nvPr/>
        </p:nvGrpSpPr>
        <p:grpSpPr>
          <a:xfrm>
            <a:off x="676885" y="3606686"/>
            <a:ext cx="6811713" cy="1111957"/>
            <a:chOff x="0" y="0"/>
            <a:chExt cx="6811712" cy="1111956"/>
          </a:xfrm>
        </p:grpSpPr>
        <p:sp>
          <p:nvSpPr>
            <p:cNvPr id="577" name="Circle"/>
            <p:cNvSpPr/>
            <p:nvPr/>
          </p:nvSpPr>
          <p:spPr>
            <a:xfrm>
              <a:off x="1433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Circle"/>
            <p:cNvSpPr/>
            <p:nvPr/>
          </p:nvSpPr>
          <p:spPr>
            <a:xfrm>
              <a:off x="2195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Circle"/>
            <p:cNvSpPr/>
            <p:nvPr/>
          </p:nvSpPr>
          <p:spPr>
            <a:xfrm>
              <a:off x="2963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Circle"/>
            <p:cNvSpPr/>
            <p:nvPr/>
          </p:nvSpPr>
          <p:spPr>
            <a:xfrm>
              <a:off x="3725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1841558" y="917957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2603558" y="910842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3365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4127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5" name="Circle"/>
            <p:cNvSpPr/>
            <p:nvPr/>
          </p:nvSpPr>
          <p:spPr>
            <a:xfrm>
              <a:off x="1433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Circle"/>
            <p:cNvSpPr/>
            <p:nvPr/>
          </p:nvSpPr>
          <p:spPr>
            <a:xfrm>
              <a:off x="2195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Circle"/>
            <p:cNvSpPr/>
            <p:nvPr/>
          </p:nvSpPr>
          <p:spPr>
            <a:xfrm>
              <a:off x="2957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Circle"/>
            <p:cNvSpPr/>
            <p:nvPr/>
          </p:nvSpPr>
          <p:spPr>
            <a:xfrm>
              <a:off x="3719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1835208" y="193228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2597208" y="1861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3359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4121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1623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2385798" y="382477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3147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3909799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179791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8" name="Line"/>
            <p:cNvSpPr/>
            <p:nvPr/>
          </p:nvSpPr>
          <p:spPr>
            <a:xfrm flipV="1">
              <a:off x="2608433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9" name="Line"/>
            <p:cNvSpPr/>
            <p:nvPr/>
          </p:nvSpPr>
          <p:spPr>
            <a:xfrm flipV="1">
              <a:off x="332826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0" name="Line"/>
            <p:cNvSpPr/>
            <p:nvPr/>
          </p:nvSpPr>
          <p:spPr>
            <a:xfrm flipV="1">
              <a:off x="4136538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1" name="Circle"/>
            <p:cNvSpPr/>
            <p:nvPr/>
          </p:nvSpPr>
          <p:spPr>
            <a:xfrm>
              <a:off x="4493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Circle"/>
            <p:cNvSpPr/>
            <p:nvPr/>
          </p:nvSpPr>
          <p:spPr>
            <a:xfrm>
              <a:off x="5255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Circle"/>
            <p:cNvSpPr/>
            <p:nvPr/>
          </p:nvSpPr>
          <p:spPr>
            <a:xfrm>
              <a:off x="602434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4902258" y="921514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5664258" y="914400"/>
              <a:ext cx="339182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6426258" y="9215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Circle"/>
            <p:cNvSpPr/>
            <p:nvPr/>
          </p:nvSpPr>
          <p:spPr>
            <a:xfrm>
              <a:off x="4493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5255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Circle"/>
            <p:cNvSpPr/>
            <p:nvPr/>
          </p:nvSpPr>
          <p:spPr>
            <a:xfrm>
              <a:off x="6017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4895908" y="196785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5657908" y="189671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6419908" y="196785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4684499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5446499" y="386034"/>
              <a:ext cx="1" cy="339182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6208498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485861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7" name="Line"/>
            <p:cNvSpPr/>
            <p:nvPr/>
          </p:nvSpPr>
          <p:spPr>
            <a:xfrm flipV="1">
              <a:off x="5669133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8" name="Line"/>
            <p:cNvSpPr/>
            <p:nvPr/>
          </p:nvSpPr>
          <p:spPr>
            <a:xfrm flipV="1">
              <a:off x="638896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9" name="Action"/>
            <p:cNvSpPr txBox="1"/>
            <p:nvPr/>
          </p:nvSpPr>
          <p:spPr>
            <a:xfrm>
              <a:off x="0" y="74262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行动</a:t>
              </a:r>
              <a:endParaRPr dirty="0"/>
            </a:p>
          </p:txBody>
        </p:sp>
        <p:sp>
          <p:nvSpPr>
            <p:cNvPr id="620" name="Explanation"/>
            <p:cNvSpPr txBox="1"/>
            <p:nvPr/>
          </p:nvSpPr>
          <p:spPr>
            <a:xfrm>
              <a:off x="0" y="17897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解释</a:t>
              </a:r>
              <a:endParaRPr dirty="0"/>
            </a:p>
          </p:txBody>
        </p:sp>
      </p:grpSp>
      <p:sp>
        <p:nvSpPr>
          <p:cNvPr id="53" name="Temporal sequence of observations Purchases, likes, app use, e-mails, ad clicks, queries, ratings…">
            <a:extLst>
              <a:ext uri="{FF2B5EF4-FFF2-40B4-BE49-F238E27FC236}">
                <a16:creationId xmlns:a16="http://schemas.microsoft.com/office/drawing/2014/main" id="{65BFED24-D6F2-6447-A9A0-0680BD70D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803143"/>
            <a:ext cx="7413879" cy="25244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时间序列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购买，喜欢，应用程序使用，电子邮件，广告点击，查询，评级</a:t>
            </a:r>
          </a:p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隐含状态解释行为</a:t>
            </a:r>
            <a:r>
              <a:rPr lang="zh-CN" altLang="en-US" dirty="0"/>
              <a:t>：</a:t>
            </a:r>
            <a:endParaRPr lang="ja-JP" altLang="en-US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集群（搜索中的导航，信息查询）</a:t>
            </a:r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主题（用户偏好不同）</a:t>
            </a:r>
            <a:endParaRPr lang="en-US" altLang="ja-JP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卡尔曼滤波器</a:t>
            </a:r>
            <a:r>
              <a:rPr lang="zh-CN" altLang="en-US" dirty="0"/>
              <a:t>（</a:t>
            </a:r>
            <a:r>
              <a:rPr lang="en-US" dirty="0"/>
              <a:t>Kalman Filter</a:t>
            </a:r>
            <a:r>
              <a:rPr lang="zh-CN" altLang="en-US" dirty="0"/>
              <a:t>）</a:t>
            </a:r>
            <a:r>
              <a:rPr lang="ja-JP" altLang="en-US"/>
              <a:t>（轨迹和位置建模）</a:t>
            </a:r>
            <a:endParaRPr dirty="0"/>
          </a:p>
        </p:txBody>
      </p:sp>
      <p:sp>
        <p:nvSpPr>
          <p:cNvPr id="576" name="Are the parametric models really true?"/>
          <p:cNvSpPr/>
          <p:nvPr/>
        </p:nvSpPr>
        <p:spPr>
          <a:xfrm>
            <a:off x="587878" y="2177556"/>
            <a:ext cx="7939188" cy="1270000"/>
          </a:xfrm>
          <a:prstGeom prst="roundRect">
            <a:avLst>
              <a:gd name="adj" fmla="val 15000"/>
            </a:avLst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参数模型真的如此吗？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equenc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序列模型</a:t>
            </a:r>
            <a:endParaRPr dirty="0"/>
          </a:p>
        </p:txBody>
      </p:sp>
      <p:grpSp>
        <p:nvGrpSpPr>
          <p:cNvPr id="669" name="Group"/>
          <p:cNvGrpSpPr/>
          <p:nvPr/>
        </p:nvGrpSpPr>
        <p:grpSpPr>
          <a:xfrm>
            <a:off x="676885" y="3517038"/>
            <a:ext cx="6811713" cy="1111957"/>
            <a:chOff x="0" y="0"/>
            <a:chExt cx="6811712" cy="1111956"/>
          </a:xfrm>
        </p:grpSpPr>
        <p:sp>
          <p:nvSpPr>
            <p:cNvPr id="625" name="Circle"/>
            <p:cNvSpPr/>
            <p:nvPr/>
          </p:nvSpPr>
          <p:spPr>
            <a:xfrm>
              <a:off x="1433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Circle"/>
            <p:cNvSpPr/>
            <p:nvPr/>
          </p:nvSpPr>
          <p:spPr>
            <a:xfrm>
              <a:off x="2195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Circle"/>
            <p:cNvSpPr/>
            <p:nvPr/>
          </p:nvSpPr>
          <p:spPr>
            <a:xfrm>
              <a:off x="2963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Circle"/>
            <p:cNvSpPr/>
            <p:nvPr/>
          </p:nvSpPr>
          <p:spPr>
            <a:xfrm>
              <a:off x="3725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1841558" y="917957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2603558" y="910842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3365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4127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3" name="Circle"/>
            <p:cNvSpPr/>
            <p:nvPr/>
          </p:nvSpPr>
          <p:spPr>
            <a:xfrm>
              <a:off x="1433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Circle"/>
            <p:cNvSpPr/>
            <p:nvPr/>
          </p:nvSpPr>
          <p:spPr>
            <a:xfrm>
              <a:off x="2195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Circle"/>
            <p:cNvSpPr/>
            <p:nvPr/>
          </p:nvSpPr>
          <p:spPr>
            <a:xfrm>
              <a:off x="2957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Circle"/>
            <p:cNvSpPr/>
            <p:nvPr/>
          </p:nvSpPr>
          <p:spPr>
            <a:xfrm>
              <a:off x="3719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1835208" y="193228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2597208" y="1861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3359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4121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1623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2385798" y="382477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3147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3909799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Line"/>
            <p:cNvSpPr/>
            <p:nvPr/>
          </p:nvSpPr>
          <p:spPr>
            <a:xfrm flipV="1">
              <a:off x="179791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6" name="Line"/>
            <p:cNvSpPr/>
            <p:nvPr/>
          </p:nvSpPr>
          <p:spPr>
            <a:xfrm flipV="1">
              <a:off x="2608433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7" name="Line"/>
            <p:cNvSpPr/>
            <p:nvPr/>
          </p:nvSpPr>
          <p:spPr>
            <a:xfrm flipV="1">
              <a:off x="332826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4136538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9" name="Circle"/>
            <p:cNvSpPr/>
            <p:nvPr/>
          </p:nvSpPr>
          <p:spPr>
            <a:xfrm>
              <a:off x="4493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ircle"/>
            <p:cNvSpPr/>
            <p:nvPr/>
          </p:nvSpPr>
          <p:spPr>
            <a:xfrm>
              <a:off x="5255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ircle"/>
            <p:cNvSpPr/>
            <p:nvPr/>
          </p:nvSpPr>
          <p:spPr>
            <a:xfrm>
              <a:off x="602434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4902258" y="921514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5664258" y="914400"/>
              <a:ext cx="339182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6426258" y="9215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5" name="Circle"/>
            <p:cNvSpPr/>
            <p:nvPr/>
          </p:nvSpPr>
          <p:spPr>
            <a:xfrm>
              <a:off x="4493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Circle"/>
            <p:cNvSpPr/>
            <p:nvPr/>
          </p:nvSpPr>
          <p:spPr>
            <a:xfrm>
              <a:off x="5255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Circle"/>
            <p:cNvSpPr/>
            <p:nvPr/>
          </p:nvSpPr>
          <p:spPr>
            <a:xfrm>
              <a:off x="6017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4895908" y="196785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5657908" y="189671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6419908" y="196785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4684499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5446499" y="386034"/>
              <a:ext cx="1" cy="339182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6208498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Line"/>
            <p:cNvSpPr/>
            <p:nvPr/>
          </p:nvSpPr>
          <p:spPr>
            <a:xfrm flipV="1">
              <a:off x="485861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5" name="Line"/>
            <p:cNvSpPr/>
            <p:nvPr/>
          </p:nvSpPr>
          <p:spPr>
            <a:xfrm flipV="1">
              <a:off x="5669133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6" name="Line"/>
            <p:cNvSpPr/>
            <p:nvPr/>
          </p:nvSpPr>
          <p:spPr>
            <a:xfrm flipV="1">
              <a:off x="638896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7" name="Action"/>
            <p:cNvSpPr txBox="1"/>
            <p:nvPr/>
          </p:nvSpPr>
          <p:spPr>
            <a:xfrm>
              <a:off x="0" y="74262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行动</a:t>
              </a:r>
              <a:endParaRPr dirty="0"/>
            </a:p>
          </p:txBody>
        </p:sp>
        <p:sp>
          <p:nvSpPr>
            <p:cNvPr id="668" name="Explanation"/>
            <p:cNvSpPr txBox="1"/>
            <p:nvPr/>
          </p:nvSpPr>
          <p:spPr>
            <a:xfrm>
              <a:off x="0" y="17897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解释</a:t>
              </a:r>
              <a:endParaRPr dirty="0"/>
            </a:p>
          </p:txBody>
        </p:sp>
      </p:grpSp>
      <p:sp>
        <p:nvSpPr>
          <p:cNvPr id="52" name="Temporal sequence of observations Purchases, likes, app use, e-mails, ad clicks, queries, ratings…">
            <a:extLst>
              <a:ext uri="{FF2B5EF4-FFF2-40B4-BE49-F238E27FC236}">
                <a16:creationId xmlns:a16="http://schemas.microsoft.com/office/drawing/2014/main" id="{68A40A1B-19A9-AE4B-BFC1-62F6A1DCA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803143"/>
            <a:ext cx="7413879" cy="25244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时间序列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购买，喜欢，应用程序使用，电子邮件，广告点击，查询，评级</a:t>
            </a:r>
          </a:p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状态域</a:t>
            </a:r>
            <a:r>
              <a:rPr lang="zh-CN" altLang="en-US" dirty="0"/>
              <a:t>：</a:t>
            </a:r>
            <a:endParaRPr lang="en-US" altLang="ja-JP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变量深度</a:t>
            </a:r>
            <a:r>
              <a:rPr lang="zh-CN" altLang="en-US" dirty="0"/>
              <a:t>，</a:t>
            </a:r>
            <a:r>
              <a:rPr lang="ja-JP" altLang="en-US"/>
              <a:t>变量表示</a:t>
            </a:r>
            <a:r>
              <a:rPr lang="zh-CN" altLang="en-US" dirty="0"/>
              <a:t>，</a:t>
            </a:r>
            <a:r>
              <a:rPr lang="ja-JP" altLang="en-US"/>
              <a:t>变量类型</a:t>
            </a:r>
          </a:p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时间分辨率</a:t>
            </a:r>
            <a:r>
              <a:rPr lang="zh-CN" altLang="en-US" dirty="0"/>
              <a:t>：</a:t>
            </a:r>
            <a:endParaRPr lang="en-US" altLang="ja-JP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数据不以量化间隔到达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n A - 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计划 </a:t>
            </a:r>
            <a:r>
              <a:rPr lang="en-US" dirty="0"/>
              <a:t>A - </a:t>
            </a:r>
            <a:r>
              <a:rPr lang="ja-JP" altLang="en-US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/>
              <a:t>假设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/>
              <a:t>假设</a:t>
            </a:r>
            <a:endParaRPr dirty="0"/>
          </a:p>
        </p:txBody>
      </p:sp>
      <p:sp>
        <p:nvSpPr>
          <p:cNvPr id="674" name="Next observation only depends on the past few ter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下一次观察仅取决于过去的几个</a:t>
            </a:r>
            <a:r>
              <a:rPr lang="zh-CN" altLang="en-US"/>
              <a:t>观察</a:t>
            </a: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训练回归模型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用它来预测下一步并进行迭代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Equation"/>
              <p:cNvSpPr txBox="1"/>
              <p:nvPr/>
            </p:nvSpPr>
            <p:spPr>
              <a:xfrm>
                <a:off x="3246205" y="1573966"/>
                <a:ext cx="2356417" cy="3131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05" y="1573966"/>
                <a:ext cx="2356417" cy="313123"/>
              </a:xfrm>
              <a:prstGeom prst="rect">
                <a:avLst/>
              </a:prstGeom>
              <a:blipFill>
                <a:blip r:embed="rId2"/>
                <a:stretch>
                  <a:fillRect l="-3226" r="-26882" b="-11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Languag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语言模型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ependent Random 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相关的随机变量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Modeling Languag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语言模型</a:t>
            </a:r>
            <a:r>
              <a:rPr lang="zh-CN" altLang="en-US" dirty="0"/>
              <a:t> </a:t>
            </a:r>
            <a:r>
              <a:rPr dirty="0"/>
              <a:t>101</a:t>
            </a:r>
          </a:p>
        </p:txBody>
      </p:sp>
      <p:sp>
        <p:nvSpPr>
          <p:cNvPr id="681" name="Tokens not real values (domain is countably fini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标记不一定是真正的值（域是有限的）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估计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Equation"/>
              <p:cNvSpPr txBox="1"/>
              <p:nvPr/>
            </p:nvSpPr>
            <p:spPr>
              <a:xfrm>
                <a:off x="1947101" y="1447535"/>
                <a:ext cx="4494243" cy="6088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01" y="1447535"/>
                <a:ext cx="4494243" cy="608885"/>
              </a:xfrm>
              <a:prstGeom prst="rect">
                <a:avLst/>
              </a:prstGeom>
              <a:blipFill>
                <a:blip r:embed="rId2"/>
                <a:stretch>
                  <a:fillRect l="-563" r="-1408" b="-81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Equation"/>
              <p:cNvSpPr txBox="1"/>
              <p:nvPr/>
            </p:nvSpPr>
            <p:spPr>
              <a:xfrm>
                <a:off x="547497" y="2563560"/>
                <a:ext cx="7791492" cy="5944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fun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,.)</m:t>
                            </m:r>
                          </m:e>
                        </m:mr>
                        <m:mr>
                          <m:e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fun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(.|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fun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7" y="2563560"/>
                <a:ext cx="7791492" cy="594458"/>
              </a:xfrm>
              <a:prstGeom prst="rect">
                <a:avLst/>
              </a:prstGeom>
              <a:blipFill>
                <a:blip r:embed="rId3"/>
                <a:stretch>
                  <a:fillRect l="-650" t="-8333" b="-187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Equation"/>
              <p:cNvSpPr txBox="1"/>
              <p:nvPr/>
            </p:nvSpPr>
            <p:spPr>
              <a:xfrm>
                <a:off x="2382191" y="3757952"/>
                <a:ext cx="4059153" cy="7059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Statistics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Statisticsis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Statistics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91" y="3757952"/>
                <a:ext cx="4059153" cy="705918"/>
              </a:xfrm>
              <a:prstGeom prst="rect">
                <a:avLst/>
              </a:prstGeom>
              <a:blipFill>
                <a:blip r:embed="rId4"/>
                <a:stretch>
                  <a:fillRect l="-2500" t="-3571" r="-5313" b="-2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7D6E-8BF9-614E-A694-67304B1E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N-grams (</a:t>
            </a:r>
            <a:r>
              <a:rPr lang="ja-JP" altLang="en-US"/>
              <a:t>更长的标记序列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A1385-5D89-3740-A940-1D330B03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需要更平滑（长的</a:t>
            </a:r>
            <a:r>
              <a:rPr lang="zh-CN" altLang="en-US" dirty="0"/>
              <a:t> </a:t>
            </a:r>
            <a:r>
              <a:rPr lang="en-US" dirty="0"/>
              <a:t>N-grams</a:t>
            </a:r>
            <a:r>
              <a:rPr lang="zh-CN" altLang="en-US" dirty="0"/>
              <a:t> </a:t>
            </a:r>
            <a:r>
              <a:rPr lang="ja-JP" altLang="en-US"/>
              <a:t>序列很少）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2D0C7-A2DA-0C4D-A52A-1E23DEC2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5" y="1706282"/>
            <a:ext cx="4978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064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Let’s look at actual language statistics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8351213" cy="930106"/>
          </a:xfrm>
          <a:prstGeom prst="rect">
            <a:avLst/>
          </a:prstGeom>
        </p:spPr>
        <p:txBody>
          <a:bodyPr/>
          <a:lstStyle>
            <a:lvl1pPr defTabSz="406908">
              <a:defRPr sz="3559"/>
            </a:lvl1pPr>
          </a:lstStyle>
          <a:p>
            <a:r>
              <a:rPr lang="ja-JP" altLang="en-US"/>
              <a:t>我们来看看实际的语言统计数据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 Pre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文本预处理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oken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符号化</a:t>
            </a:r>
            <a:endParaRPr dirty="0"/>
          </a:p>
        </p:txBody>
      </p:sp>
      <p:sp>
        <p:nvSpPr>
          <p:cNvPr id="697" name="Basic Idea - map text into sequence of IDs…"/>
          <p:cNvSpPr txBox="1">
            <a:spLocks noGrp="1"/>
          </p:cNvSpPr>
          <p:nvPr>
            <p:ph type="body" idx="1"/>
          </p:nvPr>
        </p:nvSpPr>
        <p:spPr>
          <a:xfrm>
            <a:off x="321762" y="981366"/>
            <a:ext cx="8205304" cy="3558909"/>
          </a:xfrm>
          <a:prstGeom prst="rect">
            <a:avLst/>
          </a:prstGeom>
        </p:spPr>
        <p:txBody>
          <a:bodyPr/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基本理念 </a:t>
            </a:r>
            <a:r>
              <a:rPr lang="en-US" altLang="ja-JP" dirty="0"/>
              <a:t>- </a:t>
            </a:r>
            <a:r>
              <a:rPr lang="ja-JP" altLang="en-US"/>
              <a:t>将文本映射到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 </a:t>
            </a:r>
            <a:r>
              <a:rPr lang="ja-JP" altLang="en-US"/>
              <a:t>序列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字符编码（每个字符都有一个</a:t>
            </a:r>
            <a:r>
              <a:rPr lang="zh-CN" altLang="en-US" dirty="0"/>
              <a:t> </a:t>
            </a:r>
            <a:r>
              <a:rPr lang="en-US" dirty="0"/>
              <a:t>ID）</a:t>
            </a:r>
          </a:p>
          <a:p>
            <a:pPr marL="1014262" lvl="1" indent="-214162" defTabSz="406908">
              <a:defRPr sz="2136"/>
            </a:pPr>
            <a:r>
              <a:rPr lang="ja-JP" altLang="en-US"/>
              <a:t>小词汇量</a:t>
            </a:r>
          </a:p>
          <a:p>
            <a:pPr marL="1014262" lvl="1" indent="-214162" defTabSz="406908">
              <a:defRPr sz="2136"/>
            </a:pPr>
            <a:r>
              <a:rPr lang="ja-JP" altLang="en-US"/>
              <a:t>效果不好（</a:t>
            </a:r>
            <a:r>
              <a:rPr lang="en-US" dirty="0"/>
              <a:t>DNN</a:t>
            </a:r>
            <a:r>
              <a:rPr lang="zh-CN" altLang="en-US" dirty="0"/>
              <a:t> </a:t>
            </a:r>
            <a:r>
              <a:rPr lang="ja-JP" altLang="en-US"/>
              <a:t>需要学习拼写）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单词编码（每个单词有一个</a:t>
            </a:r>
            <a:r>
              <a:rPr lang="zh-CN" altLang="en-US" dirty="0"/>
              <a:t> </a:t>
            </a:r>
            <a:r>
              <a:rPr lang="en-US" dirty="0"/>
              <a:t>ID）</a:t>
            </a:r>
          </a:p>
          <a:p>
            <a:pPr marL="1014262" lvl="1" indent="-214162" defTabSz="406908">
              <a:defRPr sz="2136"/>
            </a:pPr>
            <a:r>
              <a:rPr lang="ja-JP" altLang="en-US"/>
              <a:t>准确的拼写</a:t>
            </a:r>
          </a:p>
          <a:p>
            <a:pPr marL="1014262" lvl="1" indent="-214162" defTabSz="406908">
              <a:defRPr sz="2136"/>
            </a:pPr>
            <a:r>
              <a:rPr lang="ja-JP" altLang="en-US"/>
              <a:t>效果不好（巨大的词汇量</a:t>
            </a:r>
            <a:r>
              <a:rPr lang="zh-CN" altLang="en-US" dirty="0"/>
              <a:t> </a:t>
            </a:r>
            <a:r>
              <a:rPr lang="en-US" altLang="ja-JP" dirty="0"/>
              <a:t>=</a:t>
            </a:r>
            <a:r>
              <a:rPr lang="zh-CN" altLang="en-US" dirty="0"/>
              <a:t> </a:t>
            </a:r>
            <a:r>
              <a:rPr lang="ja-JP" altLang="en-US"/>
              <a:t>昂贵的多项式）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字节对编码（黄金区）</a:t>
            </a:r>
          </a:p>
          <a:p>
            <a:pPr marL="1014262" lvl="1" indent="-214162" defTabSz="406908">
              <a:defRPr sz="2136"/>
            </a:pPr>
            <a:r>
              <a:rPr lang="ja-JP" altLang="en-US"/>
              <a:t>频繁的子序列（如音节）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Minibatch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小批量生成</a:t>
            </a:r>
            <a:endParaRPr dirty="0"/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556806"/>
            <a:ext cx="8130537" cy="410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Minibatch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小批量生成</a:t>
            </a:r>
            <a:endParaRPr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32" y="2916845"/>
            <a:ext cx="3654763" cy="184355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ACE2-2A10-F14C-9331-6D8CE84DA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92" y="767284"/>
            <a:ext cx="8205304" cy="35539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随机分区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选择随机偏移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通过小批量随机分配序列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样本独立性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需要重置隐含状态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Minibatch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小批量生成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C6D2A-4C56-FC44-9AEC-F8820C02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92" y="803143"/>
            <a:ext cx="8205304" cy="35539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顺序分区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选择随机偏移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通过小批量按顺序分配序列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FF0000"/>
                </a:solidFill>
              </a:rPr>
              <a:t>相关样本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FF0000"/>
                </a:solidFill>
              </a:rPr>
              <a:t>保持小批量的隐含状态（更好）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32" y="2952704"/>
            <a:ext cx="3654763" cy="184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1667357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序列模型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隐变量模型</a:t>
            </a:r>
            <a:r>
              <a:rPr lang="zh-CN" altLang="en-US" dirty="0"/>
              <a:t>（</a:t>
            </a:r>
            <a:r>
              <a:rPr lang="en-US" altLang="zh-CN" dirty="0"/>
              <a:t>HMM</a:t>
            </a:r>
            <a:r>
              <a:rPr lang="zh-CN" altLang="en-US" dirty="0"/>
              <a:t>）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语言模型</a:t>
            </a:r>
            <a:endParaRPr lang="en-US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文本预处理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159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数据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So far …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至今 </a:t>
                </a:r>
                <a:r>
                  <a:rPr lang="en-US" altLang="ja-JP" dirty="0"/>
                  <a:t>…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收集观察数据对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)∼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进行训练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对于看不见的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ja-JP" altLang="en-US"/>
                  <a:t>估计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例子</a:t>
                </a:r>
                <a:r>
                  <a:rPr lang="zh-CN" altLang="en-US" dirty="0"/>
                  <a:t>：</a:t>
                </a:r>
                <a:endParaRPr lang="ja-JP" altLang="en-US"/>
              </a:p>
              <a:p>
                <a:pPr marL="1040731" lvl="1" indent="-240631"/>
                <a:r>
                  <a:rPr lang="ja-JP" altLang="en-US"/>
                  <a:t>图像和目标对象</a:t>
                </a:r>
              </a:p>
              <a:p>
                <a:pPr marL="1040731" lvl="1" indent="-240631"/>
                <a:r>
                  <a:rPr lang="ja-JP" altLang="en-US"/>
                  <a:t>回归问题</a:t>
                </a:r>
              </a:p>
              <a:p>
                <a:pPr marL="1040731" lvl="1" indent="-240631"/>
                <a:r>
                  <a:rPr lang="ja-JP" altLang="en-US"/>
                  <a:t>房子和房价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b="1"/>
                  <a:t>数据的顺序无关紧要</a:t>
                </a:r>
                <a:endParaRPr b="1" dirty="0"/>
              </a:p>
            </p:txBody>
          </p:sp>
        </mc:Choice>
        <mc:Fallback xmlns="">
          <p:sp>
            <p:nvSpPr>
              <p:cNvPr id="240" name="So far …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 b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Equation"/>
          <p:cNvSpPr txBox="1"/>
          <p:nvPr/>
        </p:nvSpPr>
        <p:spPr>
          <a:xfrm>
            <a:off x="4497298" y="153783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242" name="Equation"/>
          <p:cNvSpPr txBox="1"/>
          <p:nvPr/>
        </p:nvSpPr>
        <p:spPr>
          <a:xfrm>
            <a:off x="3835404" y="190979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243" name="Equation"/>
          <p:cNvSpPr txBox="1"/>
          <p:nvPr/>
        </p:nvSpPr>
        <p:spPr>
          <a:xfrm>
            <a:off x="5627598" y="195693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>
                <a:solidFill>
                  <a:srgbClr val="FF0000"/>
                </a:solidFill>
              </a:rPr>
              <a:t>非平稳环境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2780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me matters (Koren, 200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时间重要性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dirty="0" err="1"/>
              <a:t>Koren</a:t>
            </a:r>
            <a:r>
              <a:rPr dirty="0"/>
              <a:t>, 2009)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19" y="577850"/>
            <a:ext cx="6230162" cy="4313188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Netflix changed…"/>
          <p:cNvSpPr/>
          <p:nvPr/>
        </p:nvSpPr>
        <p:spPr>
          <a:xfrm>
            <a:off x="4156075" y="2939216"/>
            <a:ext cx="3553572" cy="140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7" y="0"/>
                </a:moveTo>
                <a:cubicBezTo>
                  <a:pt x="5575" y="0"/>
                  <a:pt x="5437" y="437"/>
                  <a:pt x="5437" y="976"/>
                </a:cubicBezTo>
                <a:lnTo>
                  <a:pt x="5437" y="7348"/>
                </a:lnTo>
                <a:lnTo>
                  <a:pt x="0" y="9294"/>
                </a:lnTo>
                <a:lnTo>
                  <a:pt x="5437" y="11245"/>
                </a:lnTo>
                <a:lnTo>
                  <a:pt x="5437" y="20624"/>
                </a:lnTo>
                <a:cubicBezTo>
                  <a:pt x="5437" y="21163"/>
                  <a:pt x="5575" y="21600"/>
                  <a:pt x="5747" y="21600"/>
                </a:cubicBezTo>
                <a:lnTo>
                  <a:pt x="21290" y="21600"/>
                </a:lnTo>
                <a:cubicBezTo>
                  <a:pt x="21461" y="21600"/>
                  <a:pt x="21600" y="21163"/>
                  <a:pt x="21600" y="20624"/>
                </a:cubicBezTo>
                <a:lnTo>
                  <a:pt x="21600" y="976"/>
                </a:lnTo>
                <a:cubicBezTo>
                  <a:pt x="21600" y="437"/>
                  <a:pt x="21461" y="0"/>
                  <a:pt x="21290" y="0"/>
                </a:cubicBezTo>
                <a:lnTo>
                  <a:pt x="5747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r">
              <a:defRPr sz="3200">
                <a:solidFill>
                  <a:srgbClr val="FFFFFF"/>
                </a:solidFill>
              </a:defRPr>
            </a:pPr>
            <a:r>
              <a:rPr lang="en-US" dirty="0"/>
              <a:t>Netflix</a:t>
            </a:r>
            <a:r>
              <a:rPr lang="ja-JP" altLang="en-US" dirty="0"/>
              <a:t>改变了</a:t>
            </a:r>
          </a:p>
          <a:p>
            <a:pPr algn="r">
              <a:defRPr sz="3200">
                <a:solidFill>
                  <a:srgbClr val="FFFFFF"/>
                </a:solidFill>
              </a:defRPr>
            </a:pPr>
            <a:r>
              <a:rPr lang="ja-JP" altLang="en-US" dirty="0"/>
              <a:t>它的</a:t>
            </a:r>
            <a:r>
              <a:rPr lang="zh-CN" altLang="en-US" dirty="0"/>
              <a:t>评价</a:t>
            </a:r>
            <a:r>
              <a:rPr lang="ja-JP" altLang="en-US" dirty="0"/>
              <a:t>系统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3" y="674700"/>
            <a:ext cx="6132245" cy="421707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me matters (Koren, 200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时间重要性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dirty="0" err="1"/>
              <a:t>Koren</a:t>
            </a:r>
            <a:r>
              <a:rPr dirty="0"/>
              <a:t>, 2009)</a:t>
            </a:r>
          </a:p>
        </p:txBody>
      </p:sp>
      <p:sp>
        <p:nvSpPr>
          <p:cNvPr id="268" name="Selection…"/>
          <p:cNvSpPr/>
          <p:nvPr/>
        </p:nvSpPr>
        <p:spPr>
          <a:xfrm>
            <a:off x="4703365" y="2187575"/>
            <a:ext cx="2970424" cy="959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92" y="7526"/>
                </a:lnTo>
                <a:lnTo>
                  <a:pt x="3292" y="20848"/>
                </a:lnTo>
                <a:cubicBezTo>
                  <a:pt x="3292" y="21263"/>
                  <a:pt x="3518" y="21600"/>
                  <a:pt x="3796" y="21600"/>
                </a:cubicBezTo>
                <a:lnTo>
                  <a:pt x="21096" y="21600"/>
                </a:lnTo>
                <a:cubicBezTo>
                  <a:pt x="21374" y="21600"/>
                  <a:pt x="21600" y="21263"/>
                  <a:pt x="21600" y="20848"/>
                </a:cubicBezTo>
                <a:lnTo>
                  <a:pt x="21600" y="5702"/>
                </a:lnTo>
                <a:cubicBezTo>
                  <a:pt x="21600" y="5287"/>
                  <a:pt x="21374" y="4950"/>
                  <a:pt x="21096" y="4950"/>
                </a:cubicBezTo>
                <a:lnTo>
                  <a:pt x="5006" y="4950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/>
          <a:p>
            <a:pPr algn="r">
              <a:defRPr sz="3700">
                <a:solidFill>
                  <a:srgbClr val="FFFFFF"/>
                </a:solidFill>
              </a:defRPr>
            </a:pPr>
            <a:r>
              <a:rPr lang="ja-JP" altLang="en-US"/>
              <a:t>选择性偏见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rcRect b="4711"/>
          <a:stretch>
            <a:fillRect/>
          </a:stretch>
        </p:blipFill>
        <p:spPr>
          <a:xfrm>
            <a:off x="447298" y="253154"/>
            <a:ext cx="6834527" cy="488508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Prizes"/>
          <p:cNvSpPr txBox="1"/>
          <p:nvPr/>
        </p:nvSpPr>
        <p:spPr>
          <a:xfrm>
            <a:off x="6978799" y="493556"/>
            <a:ext cx="1849465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ja-JP" altLang="en-US" b="1"/>
              <a:t>电影评分与奖项</a:t>
            </a:r>
            <a:endParaRPr b="1"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rcRect l="60067" t="19446" r="31069" b="76707"/>
          <a:stretch>
            <a:fillRect/>
          </a:stretch>
        </p:blipFill>
        <p:spPr>
          <a:xfrm>
            <a:off x="4491920" y="2313384"/>
            <a:ext cx="637746" cy="207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2"/>
          <a:srcRect l="60067" t="19446" r="31069" b="76707"/>
          <a:stretch>
            <a:fillRect/>
          </a:stretch>
        </p:blipFill>
        <p:spPr>
          <a:xfrm>
            <a:off x="4058086" y="3585567"/>
            <a:ext cx="637746" cy="20756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Beutel et al., 2015"/>
          <p:cNvSpPr txBox="1"/>
          <p:nvPr/>
        </p:nvSpPr>
        <p:spPr>
          <a:xfrm>
            <a:off x="6978799" y="3793128"/>
            <a:ext cx="194700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Beutel</a:t>
            </a:r>
            <a:r>
              <a:rPr dirty="0"/>
              <a:t> et al., 2015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93" y="303758"/>
            <a:ext cx="7479814" cy="453598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Kahnemann &amp; Krueger, 2006"/>
          <p:cNvSpPr txBox="1"/>
          <p:nvPr/>
        </p:nvSpPr>
        <p:spPr>
          <a:xfrm>
            <a:off x="5910505" y="1723319"/>
            <a:ext cx="30527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Kahnemann &amp; Krueger, 2006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1126</Words>
  <Application>Microsoft Office PowerPoint</Application>
  <PresentationFormat>On-screen Show (16:9)</PresentationFormat>
  <Paragraphs>183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Helvetica</vt:lpstr>
      <vt:lpstr>DeckTemplate-AWS</vt:lpstr>
      <vt:lpstr>PowerPoint Presentation</vt:lpstr>
      <vt:lpstr>概要</vt:lpstr>
      <vt:lpstr>相关的随机变量</vt:lpstr>
      <vt:lpstr>数据</vt:lpstr>
      <vt:lpstr>训练 ≠ 测试</vt:lpstr>
      <vt:lpstr>时间重要性 (Koren, 2009)</vt:lpstr>
      <vt:lpstr>时间重要性 (Koren, 2009)</vt:lpstr>
      <vt:lpstr>PowerPoint Presentation</vt:lpstr>
      <vt:lpstr>PowerPoint Presentation</vt:lpstr>
      <vt:lpstr>PowerPoint Presentation</vt:lpstr>
      <vt:lpstr>空间重要性 – 地震预测</vt:lpstr>
      <vt:lpstr>FTSE 100</vt:lpstr>
      <vt:lpstr>TL;DR –  数据通常不是完全相同且相互独立</vt:lpstr>
      <vt:lpstr>序列模型</vt:lpstr>
      <vt:lpstr>序列模型</vt:lpstr>
      <vt:lpstr>序列模型</vt:lpstr>
      <vt:lpstr>序列模型</vt:lpstr>
      <vt:lpstr>计划 A - 马尔可夫（Markov）假设</vt:lpstr>
      <vt:lpstr>计划 A - 马尔可夫（Markov）假设</vt:lpstr>
      <vt:lpstr>计划 B – 隐马尔可夫模型 </vt:lpstr>
      <vt:lpstr>计划 B – 隐马尔可夫模型 </vt:lpstr>
      <vt:lpstr>隐变量模型（经典）</vt:lpstr>
      <vt:lpstr>时间聚类 - 隐马尔可夫模型</vt:lpstr>
      <vt:lpstr>时间PCA - 卡尔曼滤波器</vt:lpstr>
      <vt:lpstr>序列模型</vt:lpstr>
      <vt:lpstr>序列模型</vt:lpstr>
      <vt:lpstr>计划 A - 马尔可夫（Markov）假设</vt:lpstr>
      <vt:lpstr>马尔可夫（Markov）假设</vt:lpstr>
      <vt:lpstr>语言模型</vt:lpstr>
      <vt:lpstr>语言模型 101</vt:lpstr>
      <vt:lpstr>N-grams (更长的标记序列) </vt:lpstr>
      <vt:lpstr>我们来看看实际的语言统计数据</vt:lpstr>
      <vt:lpstr>文本预处理</vt:lpstr>
      <vt:lpstr>符号化</vt:lpstr>
      <vt:lpstr>小批量生成</vt:lpstr>
      <vt:lpstr>小批量生成</vt:lpstr>
      <vt:lpstr>小批量生成</vt:lpstr>
      <vt:lpstr>代码 …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61</cp:revision>
  <dcterms:modified xsi:type="dcterms:W3CDTF">2019-10-28T13:57:47Z</dcterms:modified>
</cp:coreProperties>
</file>